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56" r:id="rId2"/>
    <p:sldId id="259" r:id="rId3"/>
    <p:sldId id="260" r:id="rId4"/>
    <p:sldId id="263" r:id="rId5"/>
    <p:sldId id="264" r:id="rId6"/>
    <p:sldId id="265" r:id="rId7"/>
    <p:sldId id="267" r:id="rId8"/>
    <p:sldId id="268" r:id="rId9"/>
    <p:sldId id="269" r:id="rId10"/>
    <p:sldId id="262" r:id="rId11"/>
    <p:sldId id="270" r:id="rId12"/>
    <p:sldId id="271" r:id="rId13"/>
    <p:sldId id="273"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929"/>
    <a:srgbClr val="00001B"/>
    <a:srgbClr val="20CDCD"/>
    <a:srgbClr val="7F7F7F"/>
    <a:srgbClr val="3C3A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1" autoAdjust="0"/>
    <p:restoredTop sz="94651" autoAdjust="0"/>
  </p:normalViewPr>
  <p:slideViewPr>
    <p:cSldViewPr snapToGrid="0" snapToObjects="1">
      <p:cViewPr>
        <p:scale>
          <a:sx n="140" d="100"/>
          <a:sy n="140" d="100"/>
        </p:scale>
        <p:origin x="-72" y="2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E98C28-D6E7-4444-9FA1-B7D4B5B60779}" type="datetimeFigureOut">
              <a:rPr lang="en-US" smtClean="0"/>
              <a:t>6/29/2017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26F970-F1A3-D04E-9BD3-0438A8F19498}" type="slidenum">
              <a:rPr lang="en-US" smtClean="0"/>
              <a:t>‹N›</a:t>
            </a:fld>
            <a:endParaRPr lang="en-US"/>
          </a:p>
        </p:txBody>
      </p:sp>
    </p:spTree>
    <p:extLst>
      <p:ext uri="{BB962C8B-B14F-4D97-AF65-F5344CB8AC3E}">
        <p14:creationId xmlns:p14="http://schemas.microsoft.com/office/powerpoint/2010/main" val="4423231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1BBED-7BA9-D048-9783-6C70D18A5CA4}" type="datetimeFigureOut">
              <a:rPr lang="en-US" smtClean="0"/>
              <a:t>6/29/2017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4F0E4D-6458-BD42-B938-AF9C1E9032D8}" type="slidenum">
              <a:rPr lang="en-US" smtClean="0"/>
              <a:t>‹N›</a:t>
            </a:fld>
            <a:endParaRPr lang="en-US"/>
          </a:p>
        </p:txBody>
      </p:sp>
    </p:spTree>
    <p:extLst>
      <p:ext uri="{BB962C8B-B14F-4D97-AF65-F5344CB8AC3E}">
        <p14:creationId xmlns:p14="http://schemas.microsoft.com/office/powerpoint/2010/main" val="33110183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1A4F0E4D-6458-BD42-B938-AF9C1E9032D8}" type="slidenum">
              <a:rPr lang="en-US" smtClean="0"/>
              <a:t>10</a:t>
            </a:fld>
            <a:endParaRPr lang="en-US"/>
          </a:p>
        </p:txBody>
      </p:sp>
    </p:spTree>
    <p:extLst>
      <p:ext uri="{BB962C8B-B14F-4D97-AF65-F5344CB8AC3E}">
        <p14:creationId xmlns:p14="http://schemas.microsoft.com/office/powerpoint/2010/main" val="1010967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5" name="Picture 24" descr="2016.09.06 SIC ppt cover 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19" name="Title 1"/>
          <p:cNvSpPr>
            <a:spLocks noGrp="1"/>
          </p:cNvSpPr>
          <p:nvPr>
            <p:ph type="ctrTitle" hasCustomPrompt="1"/>
          </p:nvPr>
        </p:nvSpPr>
        <p:spPr>
          <a:xfrm>
            <a:off x="526149" y="2422072"/>
            <a:ext cx="5488208" cy="1351642"/>
          </a:xfrm>
        </p:spPr>
        <p:txBody>
          <a:bodyPr>
            <a:noAutofit/>
          </a:bodyPr>
          <a:lstStyle>
            <a:lvl1pPr algn="l">
              <a:lnSpc>
                <a:spcPct val="100000"/>
              </a:lnSpc>
              <a:defRPr sz="3000" b="1" i="0" u="none" spc="50">
                <a:solidFill>
                  <a:schemeClr val="tx1"/>
                </a:solidFill>
                <a:latin typeface="Century Schoolbook"/>
                <a:cs typeface="Century Schoolbook"/>
              </a:defRPr>
            </a:lvl1pPr>
          </a:lstStyle>
          <a:p>
            <a:r>
              <a:rPr lang="en-GB" dirty="0" smtClean="0"/>
              <a:t>Click to edit master title </a:t>
            </a:r>
            <a:br>
              <a:rPr lang="en-GB" dirty="0" smtClean="0"/>
            </a:br>
            <a:r>
              <a:rPr lang="en-GB" dirty="0" smtClean="0"/>
              <a:t>it can be on no more than 3 lines</a:t>
            </a:r>
            <a:endParaRPr lang="en-US" dirty="0"/>
          </a:p>
        </p:txBody>
      </p:sp>
      <p:sp>
        <p:nvSpPr>
          <p:cNvPr id="20" name="Subtitle 2"/>
          <p:cNvSpPr>
            <a:spLocks noGrp="1"/>
          </p:cNvSpPr>
          <p:nvPr>
            <p:ph type="subTitle" idx="1" hasCustomPrompt="1"/>
          </p:nvPr>
        </p:nvSpPr>
        <p:spPr>
          <a:xfrm>
            <a:off x="526149" y="3891644"/>
            <a:ext cx="5488208" cy="426356"/>
          </a:xfrm>
        </p:spPr>
        <p:txBody>
          <a:bodyPr>
            <a:noAutofit/>
          </a:bodyPr>
          <a:lstStyle>
            <a:lvl1pPr marL="0" indent="0" algn="l">
              <a:lnSpc>
                <a:spcPct val="100000"/>
              </a:lnSpc>
              <a:buNone/>
              <a:defRPr sz="1800" b="0" i="0">
                <a:solidFill>
                  <a:srgbClr val="000000"/>
                </a:solidFill>
                <a:latin typeface="Century Schoolbook"/>
                <a:cs typeface="Century School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subtitle</a:t>
            </a:r>
            <a:endParaRPr lang="en-US" dirty="0"/>
          </a:p>
        </p:txBody>
      </p:sp>
      <p:sp>
        <p:nvSpPr>
          <p:cNvPr id="29" name="Text Placeholder 28"/>
          <p:cNvSpPr>
            <a:spLocks noGrp="1"/>
          </p:cNvSpPr>
          <p:nvPr>
            <p:ph type="body" sz="quarter" idx="10" hasCustomPrompt="1"/>
          </p:nvPr>
        </p:nvSpPr>
        <p:spPr>
          <a:xfrm>
            <a:off x="526149" y="4318000"/>
            <a:ext cx="3301314" cy="447675"/>
          </a:xfrm>
        </p:spPr>
        <p:txBody>
          <a:bodyPr/>
          <a:lstStyle>
            <a:lvl1pPr>
              <a:defRPr sz="1050" baseline="0">
                <a:latin typeface="Courier New"/>
                <a:cs typeface="Courier New"/>
              </a:defRPr>
            </a:lvl1pPr>
          </a:lstStyle>
          <a:p>
            <a:pPr lvl="0"/>
            <a:r>
              <a:rPr lang="en-GB" dirty="0" smtClean="0"/>
              <a:t>14 SEPT 2016</a:t>
            </a:r>
            <a:endParaRPr lang="en-US" dirty="0"/>
          </a:p>
        </p:txBody>
      </p:sp>
    </p:spTree>
    <p:extLst>
      <p:ext uri="{BB962C8B-B14F-4D97-AF65-F5344CB8AC3E}">
        <p14:creationId xmlns:p14="http://schemas.microsoft.com/office/powerpoint/2010/main" val="9314015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descr="2016.09.06 SIC ppt cover 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19" name="Title 1"/>
          <p:cNvSpPr>
            <a:spLocks noGrp="1"/>
          </p:cNvSpPr>
          <p:nvPr>
            <p:ph type="ctrTitle" hasCustomPrompt="1"/>
          </p:nvPr>
        </p:nvSpPr>
        <p:spPr>
          <a:xfrm>
            <a:off x="526149" y="2422072"/>
            <a:ext cx="5488208" cy="1351642"/>
          </a:xfrm>
        </p:spPr>
        <p:txBody>
          <a:bodyPr>
            <a:noAutofit/>
          </a:bodyPr>
          <a:lstStyle>
            <a:lvl1pPr algn="l">
              <a:lnSpc>
                <a:spcPct val="100000"/>
              </a:lnSpc>
              <a:defRPr sz="3000" b="1" i="0" u="none" spc="50">
                <a:solidFill>
                  <a:schemeClr val="tx1"/>
                </a:solidFill>
                <a:latin typeface="Century Schoolbook"/>
                <a:cs typeface="Century Schoolbook"/>
              </a:defRPr>
            </a:lvl1pPr>
          </a:lstStyle>
          <a:p>
            <a:r>
              <a:rPr lang="en-GB" dirty="0" smtClean="0"/>
              <a:t>Click to edit master title </a:t>
            </a:r>
            <a:br>
              <a:rPr lang="en-GB" dirty="0" smtClean="0"/>
            </a:br>
            <a:r>
              <a:rPr lang="en-GB" dirty="0" smtClean="0"/>
              <a:t>it can be on no more than 3 lines</a:t>
            </a:r>
            <a:endParaRPr lang="en-US" dirty="0"/>
          </a:p>
        </p:txBody>
      </p:sp>
      <p:sp>
        <p:nvSpPr>
          <p:cNvPr id="20" name="Subtitle 2"/>
          <p:cNvSpPr>
            <a:spLocks noGrp="1"/>
          </p:cNvSpPr>
          <p:nvPr>
            <p:ph type="subTitle" idx="1" hasCustomPrompt="1"/>
          </p:nvPr>
        </p:nvSpPr>
        <p:spPr>
          <a:xfrm>
            <a:off x="526149" y="3891644"/>
            <a:ext cx="5488208" cy="426356"/>
          </a:xfrm>
        </p:spPr>
        <p:txBody>
          <a:bodyPr>
            <a:noAutofit/>
          </a:bodyPr>
          <a:lstStyle>
            <a:lvl1pPr marL="0" indent="0" algn="l">
              <a:lnSpc>
                <a:spcPct val="100000"/>
              </a:lnSpc>
              <a:buNone/>
              <a:defRPr sz="1800" b="0" i="0">
                <a:solidFill>
                  <a:srgbClr val="000000"/>
                </a:solidFill>
                <a:latin typeface="Century Schoolbook"/>
                <a:cs typeface="Century School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subtitle</a:t>
            </a:r>
            <a:endParaRPr lang="en-US" dirty="0"/>
          </a:p>
        </p:txBody>
      </p:sp>
      <p:sp>
        <p:nvSpPr>
          <p:cNvPr id="8" name="Text Placeholder 28"/>
          <p:cNvSpPr>
            <a:spLocks noGrp="1"/>
          </p:cNvSpPr>
          <p:nvPr>
            <p:ph type="body" sz="quarter" idx="10" hasCustomPrompt="1"/>
          </p:nvPr>
        </p:nvSpPr>
        <p:spPr>
          <a:xfrm>
            <a:off x="526149" y="4318000"/>
            <a:ext cx="3301314" cy="447675"/>
          </a:xfrm>
        </p:spPr>
        <p:txBody>
          <a:bodyPr/>
          <a:lstStyle>
            <a:lvl1pPr>
              <a:defRPr sz="1050" baseline="0">
                <a:latin typeface="Courier New"/>
                <a:cs typeface="Courier New"/>
              </a:defRPr>
            </a:lvl1pPr>
          </a:lstStyle>
          <a:p>
            <a:pPr lvl="0"/>
            <a:r>
              <a:rPr lang="en-GB" dirty="0" smtClean="0"/>
              <a:t>14 SEPT 2016</a:t>
            </a:r>
            <a:endParaRPr lang="en-US" dirty="0"/>
          </a:p>
        </p:txBody>
      </p:sp>
    </p:spTree>
    <p:extLst>
      <p:ext uri="{BB962C8B-B14F-4D97-AF65-F5344CB8AC3E}">
        <p14:creationId xmlns:p14="http://schemas.microsoft.com/office/powerpoint/2010/main" val="32955510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1604963" y="1160688"/>
            <a:ext cx="7537450" cy="4744812"/>
          </a:xfrm>
        </p:spPr>
        <p:txBody>
          <a:bodyPr/>
          <a:lstStyle/>
          <a:p>
            <a:endParaRPr lang="en-US" dirty="0"/>
          </a:p>
        </p:txBody>
      </p:sp>
      <p:sp>
        <p:nvSpPr>
          <p:cNvPr id="6" name="Text Placeholder 5"/>
          <p:cNvSpPr>
            <a:spLocks noGrp="1"/>
          </p:cNvSpPr>
          <p:nvPr>
            <p:ph type="body" sz="quarter" idx="10" hasCustomPrompt="1"/>
          </p:nvPr>
        </p:nvSpPr>
        <p:spPr>
          <a:xfrm>
            <a:off x="0" y="2022930"/>
            <a:ext cx="4508500" cy="2231570"/>
          </a:xfrm>
          <a:solidFill>
            <a:srgbClr val="FFE929"/>
          </a:solidFill>
        </p:spPr>
        <p:txBody>
          <a:bodyPr wrap="square" lIns="612000" tIns="468000" bIns="140400" anchor="t" anchorCtr="0">
            <a:noAutofit/>
          </a:bodyPr>
          <a:lstStyle>
            <a:lvl1pPr>
              <a:defRPr sz="2400" b="1"/>
            </a:lvl1pPr>
            <a:lvl2pPr marL="25200" indent="0">
              <a:spcBef>
                <a:spcPts val="800"/>
              </a:spcBef>
              <a:buNone/>
              <a:defRPr sz="2000" b="0" i="0">
                <a:latin typeface="Century Schoolbook"/>
                <a:cs typeface="Century Schoolbook"/>
              </a:defRPr>
            </a:lvl2pPr>
          </a:lstStyle>
          <a:p>
            <a:pPr lvl="0"/>
            <a:r>
              <a:rPr lang="en-GB" dirty="0" smtClean="0"/>
              <a:t>Click to edit Master title styles</a:t>
            </a:r>
          </a:p>
        </p:txBody>
      </p:sp>
      <p:pic>
        <p:nvPicPr>
          <p:cNvPr id="15" name="Picture 14" descr="SIC_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0221" y="216935"/>
            <a:ext cx="2159000" cy="819263"/>
          </a:xfrm>
          <a:prstGeom prst="rect">
            <a:avLst/>
          </a:prstGeom>
        </p:spPr>
      </p:pic>
      <p:sp>
        <p:nvSpPr>
          <p:cNvPr id="21" name="Subtitle 2"/>
          <p:cNvSpPr>
            <a:spLocks noGrp="1"/>
          </p:cNvSpPr>
          <p:nvPr>
            <p:ph type="subTitle" idx="1" hasCustomPrompt="1"/>
          </p:nvPr>
        </p:nvSpPr>
        <p:spPr>
          <a:xfrm>
            <a:off x="525463" y="3279323"/>
            <a:ext cx="3692751" cy="426356"/>
          </a:xfrm>
        </p:spPr>
        <p:txBody>
          <a:bodyPr>
            <a:noAutofit/>
          </a:bodyPr>
          <a:lstStyle>
            <a:lvl1pPr marL="0" indent="0" algn="l">
              <a:lnSpc>
                <a:spcPct val="100000"/>
              </a:lnSpc>
              <a:buNone/>
              <a:defRPr sz="1800" b="0" i="0">
                <a:solidFill>
                  <a:srgbClr val="000000"/>
                </a:solidFill>
                <a:latin typeface="Century Schoolbook"/>
                <a:cs typeface="Century School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subtitle</a:t>
            </a:r>
            <a:endParaRPr lang="en-US" dirty="0"/>
          </a:p>
        </p:txBody>
      </p:sp>
      <p:sp>
        <p:nvSpPr>
          <p:cNvPr id="22" name="Text Placeholder 28"/>
          <p:cNvSpPr>
            <a:spLocks noGrp="1"/>
          </p:cNvSpPr>
          <p:nvPr>
            <p:ph type="body" sz="quarter" idx="13" hasCustomPrompt="1"/>
          </p:nvPr>
        </p:nvSpPr>
        <p:spPr>
          <a:xfrm>
            <a:off x="526149" y="3705679"/>
            <a:ext cx="3301314" cy="447675"/>
          </a:xfrm>
        </p:spPr>
        <p:txBody>
          <a:bodyPr/>
          <a:lstStyle>
            <a:lvl1pPr>
              <a:defRPr sz="1050" baseline="0">
                <a:latin typeface="Courier New"/>
                <a:cs typeface="Courier New"/>
              </a:defRPr>
            </a:lvl1pPr>
          </a:lstStyle>
          <a:p>
            <a:pPr lvl="0"/>
            <a:r>
              <a:rPr lang="en-GB" dirty="0" smtClean="0"/>
              <a:t>14 SEPT 2016</a:t>
            </a:r>
            <a:endParaRPr lang="en-US" dirty="0"/>
          </a:p>
        </p:txBody>
      </p:sp>
    </p:spTree>
    <p:extLst>
      <p:ext uri="{BB962C8B-B14F-4D97-AF65-F5344CB8AC3E}">
        <p14:creationId xmlns:p14="http://schemas.microsoft.com/office/powerpoint/2010/main" val="187581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147" y="1036199"/>
            <a:ext cx="6150424" cy="1038104"/>
          </a:xfrm>
        </p:spPr>
        <p:txBody>
          <a:bodyPr anchor="t" anchorCtr="0">
            <a:noAutofit/>
          </a:bodyPr>
          <a:lstStyle/>
          <a:p>
            <a:r>
              <a:rPr lang="en-GB" dirty="0" smtClean="0"/>
              <a:t>Click to edit master title style</a:t>
            </a:r>
            <a:endParaRPr lang="en-US" dirty="0"/>
          </a:p>
        </p:txBody>
      </p:sp>
      <p:sp>
        <p:nvSpPr>
          <p:cNvPr id="16" name="Text Placeholder 15"/>
          <p:cNvSpPr>
            <a:spLocks noGrp="1"/>
          </p:cNvSpPr>
          <p:nvPr>
            <p:ph type="body" sz="quarter" idx="13"/>
          </p:nvPr>
        </p:nvSpPr>
        <p:spPr>
          <a:xfrm>
            <a:off x="526147" y="2141538"/>
            <a:ext cx="6150424" cy="360067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7" name="Date Placeholder 16"/>
          <p:cNvSpPr>
            <a:spLocks noGrp="1"/>
          </p:cNvSpPr>
          <p:nvPr>
            <p:ph type="dt" sz="half" idx="14"/>
          </p:nvPr>
        </p:nvSpPr>
        <p:spPr/>
        <p:txBody>
          <a:bodyPr/>
          <a:lstStyle/>
          <a:p>
            <a:r>
              <a:rPr lang="en-US" smtClean="0"/>
              <a:t>14 SEPT 2016</a:t>
            </a:r>
            <a:endParaRPr lang="en-US" dirty="0"/>
          </a:p>
        </p:txBody>
      </p:sp>
      <p:sp>
        <p:nvSpPr>
          <p:cNvPr id="18" name="Footer Placeholder 17"/>
          <p:cNvSpPr>
            <a:spLocks noGrp="1"/>
          </p:cNvSpPr>
          <p:nvPr>
            <p:ph type="ftr" sz="quarter" idx="15"/>
          </p:nvPr>
        </p:nvSpPr>
        <p:spPr/>
        <p:txBody>
          <a:bodyPr/>
          <a:lstStyle/>
          <a:p>
            <a:r>
              <a:rPr lang="en-US" smtClean="0"/>
              <a:t>THIS IS YOUR PRESENTATION TITLE</a:t>
            </a:r>
            <a:endParaRPr lang="en-US" dirty="0"/>
          </a:p>
        </p:txBody>
      </p:sp>
      <p:sp>
        <p:nvSpPr>
          <p:cNvPr id="19" name="Slide Number Placeholder 18"/>
          <p:cNvSpPr>
            <a:spLocks noGrp="1"/>
          </p:cNvSpPr>
          <p:nvPr>
            <p:ph type="sldNum" sz="quarter" idx="16"/>
          </p:nvPr>
        </p:nvSpPr>
        <p:spPr/>
        <p:txBody>
          <a:bodyPr/>
          <a:lstStyle/>
          <a:p>
            <a:fld id="{953BEDAD-9C8E-2045-93D0-B80FF72E2CE4}" type="slidenum">
              <a:rPr lang="en-US" smtClean="0"/>
              <a:pPr/>
              <a:t>‹N›</a:t>
            </a:fld>
            <a:endParaRPr lang="en-US" dirty="0"/>
          </a:p>
        </p:txBody>
      </p:sp>
    </p:spTree>
    <p:extLst>
      <p:ext uri="{BB962C8B-B14F-4D97-AF65-F5344CB8AC3E}">
        <p14:creationId xmlns:p14="http://schemas.microsoft.com/office/powerpoint/2010/main" val="422225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slide version 2">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26148" y="1678213"/>
            <a:ext cx="6585852" cy="734787"/>
          </a:xfrm>
          <a:noFill/>
          <a:ln>
            <a:noFill/>
          </a:ln>
        </p:spPr>
        <p:txBody>
          <a:bodyPr/>
          <a:lstStyle>
            <a:lvl1pPr>
              <a:lnSpc>
                <a:spcPts val="1800"/>
              </a:lnSpc>
              <a:defRPr sz="1400" b="0" i="0" baseline="0">
                <a:latin typeface="Arial"/>
                <a:cs typeface="Arial"/>
              </a:defRPr>
            </a:lvl1pPr>
            <a:lvl2pPr marL="25200" indent="0">
              <a:spcBef>
                <a:spcPts val="2500"/>
              </a:spcBef>
              <a:buNone/>
              <a:defRPr sz="1600" b="0" i="1" baseline="0">
                <a:solidFill>
                  <a:srgbClr val="000000"/>
                </a:solidFill>
                <a:latin typeface="Century Schoolbook"/>
                <a:cs typeface="Century Schoolbook"/>
              </a:defRPr>
            </a:lvl2pPr>
            <a:lvl3pPr marL="0" indent="0">
              <a:spcBef>
                <a:spcPts val="2500"/>
              </a:spcBef>
              <a:buNone/>
              <a:defRPr/>
            </a:lvl3pPr>
          </a:lstStyle>
          <a:p>
            <a:pPr lvl="0"/>
            <a:r>
              <a:rPr lang="en-GB" dirty="0" smtClean="0"/>
              <a:t>Click to edit Master text style</a:t>
            </a:r>
          </a:p>
        </p:txBody>
      </p:sp>
      <p:sp>
        <p:nvSpPr>
          <p:cNvPr id="7" name="Title 6"/>
          <p:cNvSpPr>
            <a:spLocks noGrp="1"/>
          </p:cNvSpPr>
          <p:nvPr>
            <p:ph type="title"/>
          </p:nvPr>
        </p:nvSpPr>
        <p:spPr>
          <a:xfrm>
            <a:off x="526148" y="1036199"/>
            <a:ext cx="6159495" cy="587588"/>
          </a:xfrm>
        </p:spPr>
        <p:txBody>
          <a:bodyPr/>
          <a:lstStyle/>
          <a:p>
            <a:r>
              <a:rPr lang="en-GB" dirty="0" smtClean="0"/>
              <a:t>Click to edit Master title style</a:t>
            </a:r>
            <a:endParaRPr lang="en-US" dirty="0"/>
          </a:p>
        </p:txBody>
      </p:sp>
      <p:sp>
        <p:nvSpPr>
          <p:cNvPr id="13" name="Text Placeholder 10"/>
          <p:cNvSpPr>
            <a:spLocks noGrp="1"/>
          </p:cNvSpPr>
          <p:nvPr>
            <p:ph type="body" sz="quarter" idx="18"/>
          </p:nvPr>
        </p:nvSpPr>
        <p:spPr>
          <a:xfrm>
            <a:off x="526148" y="3683907"/>
            <a:ext cx="6585852" cy="1895022"/>
          </a:xfrm>
          <a:noFill/>
          <a:ln>
            <a:noFill/>
          </a:ln>
        </p:spPr>
        <p:txBody>
          <a:bodyPr/>
          <a:lstStyle>
            <a:lvl1pPr>
              <a:lnSpc>
                <a:spcPts val="1800"/>
              </a:lnSpc>
              <a:defRPr sz="1400" b="0" i="0" baseline="0">
                <a:latin typeface="Arial"/>
                <a:cs typeface="Arial"/>
              </a:defRPr>
            </a:lvl1pPr>
            <a:lvl2pPr marL="25200" indent="0">
              <a:spcBef>
                <a:spcPts val="2500"/>
              </a:spcBef>
              <a:buNone/>
              <a:defRPr sz="1600" b="0" i="1" baseline="0">
                <a:solidFill>
                  <a:srgbClr val="000000"/>
                </a:solidFill>
                <a:latin typeface="Century Schoolbook"/>
                <a:cs typeface="Century Schoolbook"/>
              </a:defRPr>
            </a:lvl2pPr>
            <a:lvl3pPr marL="0" indent="0">
              <a:spcBef>
                <a:spcPts val="2500"/>
              </a:spcBef>
              <a:buNone/>
              <a:defRPr/>
            </a:lvl3pPr>
          </a:lstStyle>
          <a:p>
            <a:pPr lvl="0"/>
            <a:r>
              <a:rPr lang="en-GB" dirty="0" smtClean="0"/>
              <a:t>Click to edit Master text style</a:t>
            </a:r>
          </a:p>
        </p:txBody>
      </p:sp>
      <p:sp>
        <p:nvSpPr>
          <p:cNvPr id="18" name="Text Placeholder 17"/>
          <p:cNvSpPr>
            <a:spLocks noGrp="1"/>
          </p:cNvSpPr>
          <p:nvPr>
            <p:ph type="body" sz="quarter" idx="22" hasCustomPrompt="1"/>
          </p:nvPr>
        </p:nvSpPr>
        <p:spPr>
          <a:xfrm>
            <a:off x="1006929" y="2566765"/>
            <a:ext cx="6105071" cy="979820"/>
          </a:xfrm>
          <a:solidFill>
            <a:srgbClr val="FFE929"/>
          </a:solidFill>
        </p:spPr>
        <p:txBody>
          <a:bodyPr wrap="square" tIns="4680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i="1"/>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Pull quote style</a:t>
            </a:r>
            <a:br>
              <a:rPr lang="en-GB" dirty="0" smtClean="0"/>
            </a:br>
            <a:r>
              <a:rPr lang="en-GB" dirty="0" smtClean="0"/>
              <a:t>Pull quote style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Pull quote style</a:t>
            </a:r>
          </a:p>
        </p:txBody>
      </p:sp>
      <p:sp>
        <p:nvSpPr>
          <p:cNvPr id="19" name="Date Placeholder 18"/>
          <p:cNvSpPr>
            <a:spLocks noGrp="1"/>
          </p:cNvSpPr>
          <p:nvPr>
            <p:ph type="dt" sz="half" idx="23"/>
          </p:nvPr>
        </p:nvSpPr>
        <p:spPr/>
        <p:txBody>
          <a:bodyPr/>
          <a:lstStyle/>
          <a:p>
            <a:r>
              <a:rPr lang="en-US" smtClean="0"/>
              <a:t>14 SEPT 2016</a:t>
            </a:r>
            <a:endParaRPr lang="en-US" dirty="0"/>
          </a:p>
        </p:txBody>
      </p:sp>
      <p:sp>
        <p:nvSpPr>
          <p:cNvPr id="20" name="Footer Placeholder 19"/>
          <p:cNvSpPr>
            <a:spLocks noGrp="1"/>
          </p:cNvSpPr>
          <p:nvPr>
            <p:ph type="ftr" sz="quarter" idx="24"/>
          </p:nvPr>
        </p:nvSpPr>
        <p:spPr/>
        <p:txBody>
          <a:bodyPr/>
          <a:lstStyle/>
          <a:p>
            <a:r>
              <a:rPr lang="en-US" smtClean="0"/>
              <a:t>THIS IS YOUR PRESENTATION TITLE</a:t>
            </a:r>
            <a:endParaRPr lang="en-US" dirty="0"/>
          </a:p>
        </p:txBody>
      </p:sp>
      <p:sp>
        <p:nvSpPr>
          <p:cNvPr id="21" name="Slide Number Placeholder 20"/>
          <p:cNvSpPr>
            <a:spLocks noGrp="1"/>
          </p:cNvSpPr>
          <p:nvPr>
            <p:ph type="sldNum" sz="quarter" idx="25"/>
          </p:nvPr>
        </p:nvSpPr>
        <p:spPr/>
        <p:txBody>
          <a:bodyPr/>
          <a:lstStyle/>
          <a:p>
            <a:fld id="{953BEDAD-9C8E-2045-93D0-B80FF72E2CE4}" type="slidenum">
              <a:rPr lang="en-US" smtClean="0"/>
              <a:pPr/>
              <a:t>‹N›</a:t>
            </a:fld>
            <a:endParaRPr lang="en-US" dirty="0"/>
          </a:p>
        </p:txBody>
      </p:sp>
    </p:spTree>
    <p:extLst>
      <p:ext uri="{BB962C8B-B14F-4D97-AF65-F5344CB8AC3E}">
        <p14:creationId xmlns:p14="http://schemas.microsoft.com/office/powerpoint/2010/main" val="42828964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148" y="2046768"/>
            <a:ext cx="4342380" cy="3892774"/>
          </a:xfrm>
        </p:spPr>
        <p:txBody>
          <a:bodyPr/>
          <a:lstStyle>
            <a:lvl1pPr>
              <a:defRPr sz="2000"/>
            </a:lvl1pPr>
            <a:lvl2pPr>
              <a:defRPr sz="1800" baseline="0"/>
            </a:lvl2pPr>
            <a:lvl3pPr>
              <a:defRPr sz="1800"/>
            </a:lvl3pPr>
            <a:lvl4pPr>
              <a:defRPr sz="1600"/>
            </a:lvl4pPr>
            <a:lvl5pPr>
              <a:defRPr sz="15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Picture Placeholder 2"/>
          <p:cNvSpPr>
            <a:spLocks noGrp="1"/>
          </p:cNvSpPr>
          <p:nvPr>
            <p:ph type="pic" idx="13"/>
          </p:nvPr>
        </p:nvSpPr>
        <p:spPr>
          <a:xfrm>
            <a:off x="5007429" y="1342571"/>
            <a:ext cx="3500250" cy="39097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10"/>
          <p:cNvSpPr>
            <a:spLocks noGrp="1"/>
          </p:cNvSpPr>
          <p:nvPr>
            <p:ph type="body" sz="quarter" idx="14" hasCustomPrompt="1"/>
          </p:nvPr>
        </p:nvSpPr>
        <p:spPr>
          <a:xfrm>
            <a:off x="5007429" y="5315854"/>
            <a:ext cx="3500250" cy="299359"/>
          </a:xfrm>
        </p:spPr>
        <p:txBody>
          <a:bodyPr lIns="0" tIns="0" rIns="0" bIns="0">
            <a:noAutofit/>
          </a:bodyPr>
          <a:lstStyle>
            <a:lvl1pPr>
              <a:defRPr sz="1000" baseline="0">
                <a:solidFill>
                  <a:srgbClr val="000000"/>
                </a:solidFill>
                <a:latin typeface="Courier New"/>
                <a:cs typeface="Courier New"/>
              </a:defRPr>
            </a:lvl1pPr>
          </a:lstStyle>
          <a:p>
            <a:pPr lvl="0"/>
            <a:r>
              <a:rPr lang="en-US" dirty="0" smtClean="0"/>
              <a:t>Image Caption</a:t>
            </a:r>
            <a:endParaRPr lang="en-US" dirty="0"/>
          </a:p>
        </p:txBody>
      </p:sp>
      <p:sp>
        <p:nvSpPr>
          <p:cNvPr id="12" name="Title 11"/>
          <p:cNvSpPr>
            <a:spLocks noGrp="1"/>
          </p:cNvSpPr>
          <p:nvPr>
            <p:ph type="title"/>
          </p:nvPr>
        </p:nvSpPr>
        <p:spPr>
          <a:xfrm>
            <a:off x="526148" y="1036199"/>
            <a:ext cx="4342380" cy="1038104"/>
          </a:xfrm>
        </p:spPr>
        <p:txBody>
          <a:bodyPr/>
          <a:lstStyle/>
          <a:p>
            <a:r>
              <a:rPr lang="en-GB" dirty="0" smtClean="0"/>
              <a:t>Click to edit Master title style</a:t>
            </a:r>
            <a:endParaRPr lang="en-US" dirty="0"/>
          </a:p>
        </p:txBody>
      </p:sp>
      <p:sp>
        <p:nvSpPr>
          <p:cNvPr id="14" name="Date Placeholder 13"/>
          <p:cNvSpPr>
            <a:spLocks noGrp="1"/>
          </p:cNvSpPr>
          <p:nvPr>
            <p:ph type="dt" sz="half" idx="15"/>
          </p:nvPr>
        </p:nvSpPr>
        <p:spPr/>
        <p:txBody>
          <a:bodyPr/>
          <a:lstStyle/>
          <a:p>
            <a:r>
              <a:rPr lang="en-US" smtClean="0"/>
              <a:t>14 SEPT 2016</a:t>
            </a:r>
            <a:endParaRPr lang="en-US" dirty="0"/>
          </a:p>
        </p:txBody>
      </p:sp>
      <p:sp>
        <p:nvSpPr>
          <p:cNvPr id="15" name="Footer Placeholder 14"/>
          <p:cNvSpPr>
            <a:spLocks noGrp="1"/>
          </p:cNvSpPr>
          <p:nvPr>
            <p:ph type="ftr" sz="quarter" idx="16"/>
          </p:nvPr>
        </p:nvSpPr>
        <p:spPr/>
        <p:txBody>
          <a:bodyPr/>
          <a:lstStyle/>
          <a:p>
            <a:r>
              <a:rPr lang="en-US" smtClean="0"/>
              <a:t>THIS IS YOUR PRESENTATION TITLE</a:t>
            </a:r>
            <a:endParaRPr lang="en-US" dirty="0"/>
          </a:p>
        </p:txBody>
      </p:sp>
      <p:sp>
        <p:nvSpPr>
          <p:cNvPr id="16" name="Slide Number Placeholder 15"/>
          <p:cNvSpPr>
            <a:spLocks noGrp="1"/>
          </p:cNvSpPr>
          <p:nvPr>
            <p:ph type="sldNum" sz="quarter" idx="17"/>
          </p:nvPr>
        </p:nvSpPr>
        <p:spPr/>
        <p:txBody>
          <a:bodyPr/>
          <a:lstStyle/>
          <a:p>
            <a:fld id="{953BEDAD-9C8E-2045-93D0-B80FF72E2CE4}" type="slidenum">
              <a:rPr lang="en-US" smtClean="0"/>
              <a:pPr/>
              <a:t>‹N›</a:t>
            </a:fld>
            <a:endParaRPr lang="en-US" dirty="0"/>
          </a:p>
        </p:txBody>
      </p:sp>
    </p:spTree>
    <p:extLst>
      <p:ext uri="{BB962C8B-B14F-4D97-AF65-F5344CB8AC3E}">
        <p14:creationId xmlns:p14="http://schemas.microsoft.com/office/powerpoint/2010/main" val="1046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25929" y="1342571"/>
            <a:ext cx="7919999" cy="3923999"/>
          </a:xfrm>
        </p:spPr>
        <p:txBody>
          <a:bodyPr/>
          <a:lstStyle/>
          <a:p>
            <a:endParaRPr lang="en-US"/>
          </a:p>
        </p:txBody>
      </p:sp>
      <p:sp>
        <p:nvSpPr>
          <p:cNvPr id="10" name="Date Placeholder 9"/>
          <p:cNvSpPr>
            <a:spLocks noGrp="1"/>
          </p:cNvSpPr>
          <p:nvPr>
            <p:ph type="dt" sz="half" idx="14"/>
          </p:nvPr>
        </p:nvSpPr>
        <p:spPr/>
        <p:txBody>
          <a:bodyPr/>
          <a:lstStyle/>
          <a:p>
            <a:r>
              <a:rPr lang="en-US" smtClean="0"/>
              <a:t>14 SEPT 2016</a:t>
            </a:r>
            <a:endParaRPr lang="en-US" dirty="0"/>
          </a:p>
        </p:txBody>
      </p:sp>
      <p:sp>
        <p:nvSpPr>
          <p:cNvPr id="11" name="Footer Placeholder 10"/>
          <p:cNvSpPr>
            <a:spLocks noGrp="1"/>
          </p:cNvSpPr>
          <p:nvPr>
            <p:ph type="ftr" sz="quarter" idx="15"/>
          </p:nvPr>
        </p:nvSpPr>
        <p:spPr/>
        <p:txBody>
          <a:bodyPr/>
          <a:lstStyle/>
          <a:p>
            <a:r>
              <a:rPr lang="en-US" smtClean="0"/>
              <a:t>THIS IS YOUR PRESENTATION TITLE</a:t>
            </a:r>
            <a:endParaRPr lang="en-US" dirty="0"/>
          </a:p>
        </p:txBody>
      </p:sp>
      <p:sp>
        <p:nvSpPr>
          <p:cNvPr id="12" name="Slide Number Placeholder 11"/>
          <p:cNvSpPr>
            <a:spLocks noGrp="1"/>
          </p:cNvSpPr>
          <p:nvPr>
            <p:ph type="sldNum" sz="quarter" idx="16"/>
          </p:nvPr>
        </p:nvSpPr>
        <p:spPr/>
        <p:txBody>
          <a:bodyPr/>
          <a:lstStyle/>
          <a:p>
            <a:fld id="{953BEDAD-9C8E-2045-93D0-B80FF72E2CE4}" type="slidenum">
              <a:rPr lang="en-US" smtClean="0"/>
              <a:pPr/>
              <a:t>‹N›</a:t>
            </a:fld>
            <a:endParaRPr lang="en-US" dirty="0"/>
          </a:p>
        </p:txBody>
      </p:sp>
    </p:spTree>
    <p:extLst>
      <p:ext uri="{BB962C8B-B14F-4D97-AF65-F5344CB8AC3E}">
        <p14:creationId xmlns:p14="http://schemas.microsoft.com/office/powerpoint/2010/main" val="342812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1" name="Date Placeholder 20"/>
          <p:cNvSpPr>
            <a:spLocks noGrp="1"/>
          </p:cNvSpPr>
          <p:nvPr>
            <p:ph type="dt" sz="half" idx="10"/>
          </p:nvPr>
        </p:nvSpPr>
        <p:spPr/>
        <p:txBody>
          <a:bodyPr/>
          <a:lstStyle/>
          <a:p>
            <a:r>
              <a:rPr lang="en-US" smtClean="0"/>
              <a:t>14 SEPT 2016</a:t>
            </a:r>
            <a:endParaRPr lang="en-US" dirty="0"/>
          </a:p>
        </p:txBody>
      </p:sp>
      <p:sp>
        <p:nvSpPr>
          <p:cNvPr id="22" name="Footer Placeholder 21"/>
          <p:cNvSpPr>
            <a:spLocks noGrp="1"/>
          </p:cNvSpPr>
          <p:nvPr>
            <p:ph type="ftr" sz="quarter" idx="11"/>
          </p:nvPr>
        </p:nvSpPr>
        <p:spPr/>
        <p:txBody>
          <a:bodyPr/>
          <a:lstStyle/>
          <a:p>
            <a:r>
              <a:rPr lang="en-US" smtClean="0"/>
              <a:t>THIS IS YOUR PRESENTATION TITLE</a:t>
            </a:r>
            <a:endParaRPr lang="en-US" dirty="0"/>
          </a:p>
        </p:txBody>
      </p:sp>
      <p:sp>
        <p:nvSpPr>
          <p:cNvPr id="23" name="Slide Number Placeholder 22"/>
          <p:cNvSpPr>
            <a:spLocks noGrp="1"/>
          </p:cNvSpPr>
          <p:nvPr>
            <p:ph type="sldNum" sz="quarter" idx="12"/>
          </p:nvPr>
        </p:nvSpPr>
        <p:spPr/>
        <p:txBody>
          <a:bodyPr/>
          <a:lstStyle/>
          <a:p>
            <a:fld id="{953BEDAD-9C8E-2045-93D0-B80FF72E2CE4}" type="slidenum">
              <a:rPr lang="en-US" smtClean="0"/>
              <a:pPr/>
              <a:t>‹N›</a:t>
            </a:fld>
            <a:endParaRPr lang="en-US" dirty="0"/>
          </a:p>
        </p:txBody>
      </p:sp>
    </p:spTree>
    <p:extLst>
      <p:ext uri="{BB962C8B-B14F-4D97-AF65-F5344CB8AC3E}">
        <p14:creationId xmlns:p14="http://schemas.microsoft.com/office/powerpoint/2010/main" val="147892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472C0C-623A-4136-844F-2149F2FB7159}" type="datetime1">
              <a:rPr lang="ca-ES" smtClean="0"/>
              <a:t>29/06/2017</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B5D65D2-E5E0-4A80-AB45-28BDA2DD69DD}" type="slidenum">
              <a:rPr lang="ca-ES" smtClean="0"/>
              <a:pPr/>
              <a:t>‹N›</a:t>
            </a:fld>
            <a:endParaRPr lang="ca-ES"/>
          </a:p>
        </p:txBody>
      </p:sp>
    </p:spTree>
    <p:extLst>
      <p:ext uri="{BB962C8B-B14F-4D97-AF65-F5344CB8AC3E}">
        <p14:creationId xmlns:p14="http://schemas.microsoft.com/office/powerpoint/2010/main" val="38547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148" y="1036199"/>
            <a:ext cx="6141352" cy="1038104"/>
          </a:xfrm>
          <a:prstGeom prst="rect">
            <a:avLst/>
          </a:prstGeom>
        </p:spPr>
        <p:txBody>
          <a:bodyPr vert="horz" lIns="91440" tIns="45720" rIns="91440" bIns="45720" rtlCol="0" anchor="t" anchorCtr="0">
            <a:noAutofit/>
          </a:bodyPr>
          <a:lstStyle/>
          <a:p>
            <a:r>
              <a:rPr lang="en-GB" dirty="0" smtClean="0"/>
              <a:t>Click to edit master </a:t>
            </a:r>
            <a:br>
              <a:rPr lang="en-GB" dirty="0" smtClean="0"/>
            </a:br>
            <a:r>
              <a:rPr lang="en-GB" dirty="0" smtClean="0"/>
              <a:t>title style</a:t>
            </a:r>
            <a:endParaRPr lang="en-US" dirty="0"/>
          </a:p>
        </p:txBody>
      </p:sp>
      <p:sp>
        <p:nvSpPr>
          <p:cNvPr id="3" name="Text Placeholder 2"/>
          <p:cNvSpPr>
            <a:spLocks noGrp="1"/>
          </p:cNvSpPr>
          <p:nvPr>
            <p:ph type="body" idx="1"/>
          </p:nvPr>
        </p:nvSpPr>
        <p:spPr>
          <a:xfrm>
            <a:off x="526149" y="2101516"/>
            <a:ext cx="6141352" cy="3792651"/>
          </a:xfrm>
          <a:prstGeom prst="rect">
            <a:avLst/>
          </a:prstGeom>
        </p:spPr>
        <p:txBody>
          <a:bodyPr vert="horz" lIns="91440" tIns="45720" rIns="91440" bIns="4572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876143" y="6120767"/>
            <a:ext cx="1523718" cy="428804"/>
          </a:xfrm>
          <a:prstGeom prst="rect">
            <a:avLst/>
          </a:prstGeom>
        </p:spPr>
        <p:txBody>
          <a:bodyPr vert="horz" lIns="91440" tIns="45720" rIns="91440" bIns="45720" rtlCol="0" anchor="t" anchorCtr="0"/>
          <a:lstStyle>
            <a:lvl1pPr algn="l">
              <a:defRPr sz="1000" kern="800" spc="100">
                <a:solidFill>
                  <a:schemeClr val="accent4"/>
                </a:solidFill>
                <a:latin typeface="Courier New"/>
                <a:cs typeface="Courier New"/>
              </a:defRPr>
            </a:lvl1pPr>
          </a:lstStyle>
          <a:p>
            <a:r>
              <a:rPr lang="en-US" dirty="0" smtClean="0"/>
              <a:t>14 SEPT 2016</a:t>
            </a:r>
            <a:endParaRPr lang="en-US" dirty="0"/>
          </a:p>
        </p:txBody>
      </p:sp>
      <p:sp>
        <p:nvSpPr>
          <p:cNvPr id="5" name="Footer Placeholder 4"/>
          <p:cNvSpPr>
            <a:spLocks noGrp="1"/>
          </p:cNvSpPr>
          <p:nvPr>
            <p:ph type="ftr" sz="quarter" idx="3"/>
          </p:nvPr>
        </p:nvSpPr>
        <p:spPr>
          <a:xfrm>
            <a:off x="634999" y="6175192"/>
            <a:ext cx="2915784" cy="190240"/>
          </a:xfrm>
          <a:prstGeom prst="rect">
            <a:avLst/>
          </a:prstGeom>
          <a:solidFill>
            <a:srgbClr val="FFE929"/>
          </a:solidFill>
        </p:spPr>
        <p:txBody>
          <a:bodyPr vert="horz" wrap="none" lIns="72000" tIns="0" rIns="72000" bIns="36000" rtlCol="0" anchor="t" anchorCtr="0">
            <a:spAutoFit/>
          </a:bodyPr>
          <a:lstStyle>
            <a:lvl1pPr algn="l">
              <a:defRPr sz="1000" b="0" i="0" kern="800" spc="100">
                <a:solidFill>
                  <a:schemeClr val="tx1"/>
                </a:solidFill>
                <a:latin typeface="Courier New"/>
                <a:cs typeface="Courier New"/>
              </a:defRPr>
            </a:lvl1pPr>
          </a:lstStyle>
          <a:p>
            <a:r>
              <a:rPr lang="en-US" dirty="0" smtClean="0"/>
              <a:t>THIS IS YOUR PRESENTATION TITLE</a:t>
            </a:r>
            <a:endParaRPr lang="en-US" dirty="0"/>
          </a:p>
        </p:txBody>
      </p:sp>
      <p:sp>
        <p:nvSpPr>
          <p:cNvPr id="6" name="Slide Number Placeholder 5"/>
          <p:cNvSpPr>
            <a:spLocks noGrp="1"/>
          </p:cNvSpPr>
          <p:nvPr>
            <p:ph type="sldNum" sz="quarter" idx="4"/>
          </p:nvPr>
        </p:nvSpPr>
        <p:spPr>
          <a:xfrm>
            <a:off x="7799662" y="6120767"/>
            <a:ext cx="708017" cy="365125"/>
          </a:xfrm>
          <a:prstGeom prst="rect">
            <a:avLst/>
          </a:prstGeom>
        </p:spPr>
        <p:txBody>
          <a:bodyPr vert="horz" lIns="91440" tIns="45720" rIns="0" bIns="45720" rtlCol="0" anchor="t" anchorCtr="0"/>
          <a:lstStyle>
            <a:lvl1pPr algn="r">
              <a:defRPr sz="950" b="0" i="0">
                <a:solidFill>
                  <a:schemeClr val="accent4"/>
                </a:solidFill>
                <a:latin typeface="Courier New"/>
                <a:cs typeface="Courier New"/>
              </a:defRPr>
            </a:lvl1pPr>
          </a:lstStyle>
          <a:p>
            <a:fld id="{953BEDAD-9C8E-2045-93D0-B80FF72E2CE4}" type="slidenum">
              <a:rPr lang="en-US" smtClean="0"/>
              <a:pPr/>
              <a:t>‹N›</a:t>
            </a:fld>
            <a:endParaRPr lang="en-US" dirty="0"/>
          </a:p>
        </p:txBody>
      </p:sp>
      <p:sp>
        <p:nvSpPr>
          <p:cNvPr id="7" name="TextBox 6"/>
          <p:cNvSpPr txBox="1"/>
          <p:nvPr userDrawn="1"/>
        </p:nvSpPr>
        <p:spPr>
          <a:xfrm>
            <a:off x="8073079" y="6121097"/>
            <a:ext cx="408456" cy="276999"/>
          </a:xfrm>
          <a:prstGeom prst="rect">
            <a:avLst/>
          </a:prstGeom>
          <a:noFill/>
        </p:spPr>
        <p:txBody>
          <a:bodyPr wrap="square" rtlCol="0" anchor="t" anchorCtr="0">
            <a:noAutofit/>
          </a:bodyPr>
          <a:lstStyle/>
          <a:p>
            <a:r>
              <a:rPr lang="en-US" sz="1000" dirty="0" smtClean="0">
                <a:solidFill>
                  <a:schemeClr val="accent4"/>
                </a:solidFill>
                <a:latin typeface="Courier New"/>
                <a:cs typeface="Courier New"/>
              </a:rPr>
              <a:t>/</a:t>
            </a:r>
            <a:endParaRPr lang="en-US" sz="1000" dirty="0">
              <a:solidFill>
                <a:schemeClr val="accent4"/>
              </a:solidFill>
              <a:latin typeface="Courier New"/>
              <a:cs typeface="Courier New"/>
            </a:endParaRPr>
          </a:p>
        </p:txBody>
      </p:sp>
      <p:pic>
        <p:nvPicPr>
          <p:cNvPr id="9" name="Picture 8" descr="SIC_colour.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540221" y="216935"/>
            <a:ext cx="2159000" cy="819263"/>
          </a:xfrm>
          <a:prstGeom prst="rect">
            <a:avLst/>
          </a:prstGeom>
        </p:spPr>
      </p:pic>
    </p:spTree>
    <p:extLst>
      <p:ext uri="{BB962C8B-B14F-4D97-AF65-F5344CB8AC3E}">
        <p14:creationId xmlns:p14="http://schemas.microsoft.com/office/powerpoint/2010/main" val="136085313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0" r:id="rId4"/>
    <p:sldLayoutId id="2147483661" r:id="rId5"/>
    <p:sldLayoutId id="2147483652" r:id="rId6"/>
    <p:sldLayoutId id="2147483663" r:id="rId7"/>
    <p:sldLayoutId id="2147483655" r:id="rId8"/>
    <p:sldLayoutId id="2147483665" r:id="rId9"/>
  </p:sldLayoutIdLst>
  <p:hf hdr="0"/>
  <p:txStyles>
    <p:titleStyle>
      <a:lvl1pPr algn="l" defTabSz="457200" rtl="0" eaLnBrk="1" latinLnBrk="0" hangingPunct="1">
        <a:lnSpc>
          <a:spcPts val="3200"/>
        </a:lnSpc>
        <a:spcBef>
          <a:spcPct val="0"/>
        </a:spcBef>
        <a:buNone/>
        <a:defRPr sz="2800" b="1" i="0" u="none" kern="1200" spc="30">
          <a:solidFill>
            <a:schemeClr val="tx1"/>
          </a:solidFill>
          <a:latin typeface="Century Schoolbook"/>
          <a:ea typeface="+mj-ea"/>
          <a:cs typeface="Century Schoolbook"/>
        </a:defRPr>
      </a:lvl1pPr>
    </p:titleStyle>
    <p:bodyStyle>
      <a:lvl1pPr marL="0" indent="0" algn="l" defTabSz="457200" rtl="0" eaLnBrk="1" latinLnBrk="0" hangingPunct="1">
        <a:lnSpc>
          <a:spcPct val="100000"/>
        </a:lnSpc>
        <a:spcBef>
          <a:spcPct val="20000"/>
        </a:spcBef>
        <a:buFont typeface="Arial"/>
        <a:buNone/>
        <a:defRPr sz="1800" b="0" i="0" kern="1200">
          <a:solidFill>
            <a:schemeClr val="tx1"/>
          </a:solidFill>
          <a:latin typeface="Century Schoolbook"/>
          <a:ea typeface="+mn-ea"/>
          <a:cs typeface="Century Schoolbook"/>
        </a:defRPr>
      </a:lvl1pPr>
      <a:lvl2pPr marL="324000" indent="-298800" algn="l" defTabSz="457200" rtl="0" eaLnBrk="1" latinLnBrk="0" hangingPunct="1">
        <a:spcBef>
          <a:spcPts val="2200"/>
        </a:spcBef>
        <a:buFont typeface="+mj-lt"/>
        <a:buAutoNum type="arabicPeriod"/>
        <a:defRPr sz="1600" kern="1200">
          <a:solidFill>
            <a:schemeClr val="tx1"/>
          </a:solidFill>
          <a:latin typeface="Arial"/>
          <a:ea typeface="+mn-ea"/>
          <a:cs typeface="Arial"/>
        </a:defRPr>
      </a:lvl2pPr>
      <a:lvl3pPr marL="244800" indent="-302400" algn="l" defTabSz="457200" rtl="0" eaLnBrk="1" latinLnBrk="0" hangingPunct="1">
        <a:spcBef>
          <a:spcPts val="200"/>
        </a:spcBef>
        <a:buFont typeface="Lucida Grande"/>
        <a:buChar char="—"/>
        <a:defRPr sz="1600" kern="1200">
          <a:solidFill>
            <a:schemeClr val="tx1"/>
          </a:solidFill>
          <a:latin typeface="Arial"/>
          <a:ea typeface="+mn-ea"/>
          <a:cs typeface="Arial"/>
        </a:defRPr>
      </a:lvl3pPr>
      <a:lvl4pPr marL="522000" indent="-194400" algn="l" defTabSz="457200" rtl="0" eaLnBrk="1" latinLnBrk="0" hangingPunct="1">
        <a:spcBef>
          <a:spcPts val="400"/>
        </a:spcBef>
        <a:buFont typeface="Arial"/>
        <a:buChar char="•"/>
        <a:defRPr sz="1400" kern="1200">
          <a:solidFill>
            <a:schemeClr val="tx1"/>
          </a:solidFill>
          <a:latin typeface="+mn-lt"/>
          <a:ea typeface="+mn-ea"/>
          <a:cs typeface="+mn-cs"/>
        </a:defRPr>
      </a:lvl4pPr>
      <a:lvl5pPr marL="691200" indent="-158400" algn="l" defTabSz="457200" rtl="0" eaLnBrk="1" latinLnBrk="0" hangingPunct="1">
        <a:spcBef>
          <a:spcPts val="200"/>
        </a:spcBef>
        <a:buSzPct val="80000"/>
        <a:buFont typeface="Arial"/>
        <a:buChar char="•"/>
        <a:defRPr sz="140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www.siceurope.eu/"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dirty="0" smtClean="0"/>
              <a:t>Social Innovation Policies in the Basque </a:t>
            </a:r>
            <a:r>
              <a:rPr lang="en-GB" dirty="0" smtClean="0"/>
              <a:t>Country</a:t>
            </a:r>
            <a:r>
              <a:rPr lang="en-US" dirty="0" smtClean="0"/>
              <a:t/>
            </a:r>
            <a:br>
              <a:rPr lang="en-US" dirty="0" smtClean="0"/>
            </a:br>
            <a:endParaRPr lang="en-US" dirty="0"/>
          </a:p>
        </p:txBody>
      </p:sp>
      <p:sp>
        <p:nvSpPr>
          <p:cNvPr id="15" name="Subtitle 14"/>
          <p:cNvSpPr>
            <a:spLocks noGrp="1"/>
          </p:cNvSpPr>
          <p:nvPr>
            <p:ph type="subTitle" idx="1"/>
          </p:nvPr>
        </p:nvSpPr>
        <p:spPr>
          <a:xfrm>
            <a:off x="526149" y="3891643"/>
            <a:ext cx="5488208" cy="874032"/>
          </a:xfrm>
        </p:spPr>
        <p:txBody>
          <a:bodyPr/>
          <a:lstStyle/>
          <a:p>
            <a:endParaRPr lang="en-US" dirty="0" smtClean="0"/>
          </a:p>
          <a:p>
            <a:r>
              <a:rPr lang="en-US" dirty="0" smtClean="0"/>
              <a:t>Summer School Bologna</a:t>
            </a:r>
          </a:p>
          <a:p>
            <a:r>
              <a:rPr lang="en-US" i="1" dirty="0" smtClean="0"/>
              <a:t>Álvaro Luna </a:t>
            </a:r>
            <a:r>
              <a:rPr lang="en-US" i="1" dirty="0" err="1" smtClean="0"/>
              <a:t>García</a:t>
            </a:r>
            <a:r>
              <a:rPr lang="en-US" i="1" dirty="0" smtClean="0"/>
              <a:t> </a:t>
            </a:r>
          </a:p>
          <a:p>
            <a:r>
              <a:rPr lang="en-US" i="1" dirty="0" smtClean="0"/>
              <a:t>(</a:t>
            </a:r>
            <a:r>
              <a:rPr lang="en-US" i="1" dirty="0" err="1" smtClean="0"/>
              <a:t>Sinnergiak</a:t>
            </a:r>
            <a:r>
              <a:rPr lang="en-US" i="1" dirty="0" smtClean="0"/>
              <a:t> Social Innovation (UPV/EHU))</a:t>
            </a:r>
          </a:p>
        </p:txBody>
      </p:sp>
    </p:spTree>
    <p:extLst>
      <p:ext uri="{BB962C8B-B14F-4D97-AF65-F5344CB8AC3E}">
        <p14:creationId xmlns:p14="http://schemas.microsoft.com/office/powerpoint/2010/main" val="219908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8" y="1036199"/>
            <a:ext cx="6476995" cy="605730"/>
          </a:xfrm>
          <a:solidFill>
            <a:schemeClr val="accent1"/>
          </a:solidFill>
        </p:spPr>
        <p:txBody>
          <a:bodyPr/>
          <a:lstStyle/>
          <a:p>
            <a:r>
              <a:rPr lang="en-US" sz="1600" dirty="0" smtClean="0">
                <a:latin typeface="Arial"/>
                <a:cs typeface="Arial"/>
              </a:rPr>
              <a:t>BASQUE SCIENCE, TECH. AND INNOVATION NETWORK</a:t>
            </a:r>
            <a:endParaRPr lang="en-US" sz="160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10</a:t>
            </a:fld>
            <a:endParaRPr lang="en-US" dirty="0"/>
          </a:p>
        </p:txBody>
      </p:sp>
      <p:sp>
        <p:nvSpPr>
          <p:cNvPr id="3" name="Rectángulo 2"/>
          <p:cNvSpPr/>
          <p:nvPr/>
        </p:nvSpPr>
        <p:spPr>
          <a:xfrm>
            <a:off x="526148" y="1777224"/>
            <a:ext cx="7809179" cy="4031873"/>
          </a:xfrm>
          <a:prstGeom prst="rect">
            <a:avLst/>
          </a:prstGeom>
        </p:spPr>
        <p:txBody>
          <a:bodyPr wrap="square">
            <a:spAutoFit/>
          </a:bodyPr>
          <a:lstStyle/>
          <a:p>
            <a:endParaRPr lang="es-ES" sz="1600" dirty="0" smtClean="0"/>
          </a:p>
          <a:p>
            <a:endParaRPr lang="es-ES" sz="1600" dirty="0"/>
          </a:p>
          <a:p>
            <a:r>
              <a:rPr lang="en-GB" sz="1600" dirty="0" smtClean="0"/>
              <a:t>At the beginning of the 21st century there is a </a:t>
            </a:r>
            <a:r>
              <a:rPr lang="en-GB" sz="1600" b="1" dirty="0" smtClean="0"/>
              <a:t>rethinking</a:t>
            </a:r>
            <a:r>
              <a:rPr lang="en-GB" sz="1600" dirty="0" smtClean="0"/>
              <a:t> about the R&amp;D system</a:t>
            </a:r>
          </a:p>
          <a:p>
            <a:pPr lvl="1"/>
            <a:endParaRPr lang="en-GB" sz="1600" dirty="0" smtClean="0"/>
          </a:p>
          <a:p>
            <a:pPr marL="742950" lvl="1" indent="-285750">
              <a:buFont typeface="Arial"/>
              <a:buChar char="•"/>
            </a:pPr>
            <a:r>
              <a:rPr lang="en-GB" sz="1600" dirty="0" smtClean="0"/>
              <a:t>An attempt to </a:t>
            </a:r>
            <a:r>
              <a:rPr lang="en-GB" sz="1600" b="1" dirty="0" smtClean="0"/>
              <a:t>overcome the traditional division </a:t>
            </a:r>
            <a:r>
              <a:rPr lang="en-GB" sz="1600" dirty="0" smtClean="0"/>
              <a:t>between science policy and industrial policy and the lack of articulation of the system</a:t>
            </a:r>
          </a:p>
          <a:p>
            <a:pPr lvl="1"/>
            <a:endParaRPr lang="en-GB" sz="1600" dirty="0" smtClean="0"/>
          </a:p>
          <a:p>
            <a:pPr marL="742950" lvl="1" indent="-285750">
              <a:buFont typeface="Arial"/>
              <a:buChar char="•"/>
            </a:pPr>
            <a:r>
              <a:rPr lang="en-GB" sz="1600" b="1" dirty="0" smtClean="0"/>
              <a:t>Institutional proliferation </a:t>
            </a:r>
            <a:r>
              <a:rPr lang="en-GB" sz="1600" dirty="0" smtClean="0"/>
              <a:t>connecting basic and applied research and attempting to increase coordination of the system</a:t>
            </a:r>
          </a:p>
          <a:p>
            <a:pPr lvl="2"/>
            <a:r>
              <a:rPr lang="en-GB" sz="1600" dirty="0" smtClean="0"/>
              <a:t>CIC´s</a:t>
            </a:r>
          </a:p>
          <a:p>
            <a:pPr lvl="2"/>
            <a:r>
              <a:rPr lang="en-GB" sz="1600" dirty="0" smtClean="0"/>
              <a:t>BERC´s</a:t>
            </a:r>
          </a:p>
          <a:p>
            <a:pPr lvl="2"/>
            <a:r>
              <a:rPr lang="en-GB" sz="1600" dirty="0" err="1" smtClean="0"/>
              <a:t>Ikerbasque</a:t>
            </a:r>
            <a:endParaRPr lang="en-GB" sz="1600" dirty="0" smtClean="0"/>
          </a:p>
          <a:p>
            <a:pPr lvl="2"/>
            <a:r>
              <a:rPr lang="en-GB" sz="1600" dirty="0" err="1" smtClean="0"/>
              <a:t>Innobasque</a:t>
            </a:r>
            <a:endParaRPr lang="en-GB" sz="1600" dirty="0" smtClean="0"/>
          </a:p>
          <a:p>
            <a:pPr lvl="2"/>
            <a:endParaRPr lang="en-GB" sz="1600" dirty="0" smtClean="0"/>
          </a:p>
          <a:p>
            <a:pPr marL="742950" lvl="1" indent="-285750">
              <a:buFont typeface="Arial"/>
              <a:buChar char="•"/>
            </a:pPr>
            <a:r>
              <a:rPr lang="en-GB" sz="1600" dirty="0" smtClean="0"/>
              <a:t>Research and technological development is moving in a complex system with several agents grabbing </a:t>
            </a:r>
            <a:r>
              <a:rPr lang="en-GB" sz="1600" dirty="0" err="1" smtClean="0"/>
              <a:t>traditionaly</a:t>
            </a:r>
            <a:r>
              <a:rPr lang="en-GB" sz="1600" dirty="0" smtClean="0"/>
              <a:t> academic functions: RVCTI (NETWORK)</a:t>
            </a:r>
            <a:endParaRPr lang="en-GB" sz="1600" dirty="0"/>
          </a:p>
        </p:txBody>
      </p:sp>
    </p:spTree>
    <p:extLst>
      <p:ext uri="{BB962C8B-B14F-4D97-AF65-F5344CB8AC3E}">
        <p14:creationId xmlns:p14="http://schemas.microsoft.com/office/powerpoint/2010/main" val="4128989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8" y="1036199"/>
            <a:ext cx="6476995" cy="605730"/>
          </a:xfrm>
          <a:solidFill>
            <a:schemeClr val="accent1"/>
          </a:solidFill>
        </p:spPr>
        <p:txBody>
          <a:bodyPr/>
          <a:lstStyle/>
          <a:p>
            <a:r>
              <a:rPr lang="en-US" sz="1600" dirty="0" smtClean="0">
                <a:latin typeface="Arial"/>
                <a:cs typeface="Arial"/>
              </a:rPr>
              <a:t>BASQUE SCIENCE, TECH. AND INNOVATION NETWORK</a:t>
            </a:r>
            <a:endParaRPr lang="en-US" sz="160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11</a:t>
            </a:fld>
            <a:endParaRPr lang="en-US" dirty="0"/>
          </a:p>
        </p:txBody>
      </p:sp>
      <p:sp>
        <p:nvSpPr>
          <p:cNvPr id="3" name="Rectángulo 2"/>
          <p:cNvSpPr/>
          <p:nvPr/>
        </p:nvSpPr>
        <p:spPr>
          <a:xfrm>
            <a:off x="689429" y="2274838"/>
            <a:ext cx="7818250" cy="4801315"/>
          </a:xfrm>
          <a:prstGeom prst="rect">
            <a:avLst/>
          </a:prstGeom>
        </p:spPr>
        <p:txBody>
          <a:bodyPr wrap="square">
            <a:spAutoFit/>
          </a:bodyPr>
          <a:lstStyle/>
          <a:p>
            <a:r>
              <a:rPr lang="en-GB" dirty="0"/>
              <a:t>The Basque Science, Technology and Innovation network is a well-established practice within the Basque strategy. The origins of the network are due to the initial efforts of the Regional government to build the science and technology infrastructure to situate the Basque Country region in better productivity </a:t>
            </a:r>
            <a:r>
              <a:rPr lang="en-GB" dirty="0" smtClean="0"/>
              <a:t>trajectory.</a:t>
            </a:r>
          </a:p>
          <a:p>
            <a:endParaRPr lang="en-GB" dirty="0"/>
          </a:p>
          <a:p>
            <a:r>
              <a:rPr lang="en-GB" dirty="0"/>
              <a:t>Based on the Science, Technology and Innovation Plan (PCTI 2015), </a:t>
            </a:r>
            <a:r>
              <a:rPr lang="en-GB" dirty="0" err="1"/>
              <a:t>Innobasque’s</a:t>
            </a:r>
            <a:r>
              <a:rPr lang="en-GB" dirty="0"/>
              <a:t> actions concerning the Basque Science, Technology and Innovation Network consist of: </a:t>
            </a:r>
          </a:p>
          <a:p>
            <a:pPr marL="285750" indent="-285750">
              <a:buFont typeface="Arial"/>
              <a:buChar char="•"/>
            </a:pPr>
            <a:r>
              <a:rPr lang="en-GB" dirty="0"/>
              <a:t>Fostering effective co-ordination and collaboration of all agents in the fields of science, technology and innovation. </a:t>
            </a:r>
          </a:p>
          <a:p>
            <a:pPr marL="285750" indent="-285750">
              <a:buFont typeface="Arial"/>
              <a:buChar char="•"/>
            </a:pPr>
            <a:r>
              <a:rPr lang="en-GB" dirty="0"/>
              <a:t>To facilitate interaction between agents in the Basque Science, Technology and Innovation System and to articulate the demands of the production fabric with the skills in the system </a:t>
            </a:r>
          </a:p>
          <a:p>
            <a:endParaRPr lang="en-GB" dirty="0" smtClean="0"/>
          </a:p>
          <a:p>
            <a:endParaRPr lang="en-GB" dirty="0"/>
          </a:p>
          <a:p>
            <a:r>
              <a:rPr lang="en-GB" dirty="0" smtClean="0"/>
              <a:t> </a:t>
            </a:r>
            <a:endParaRPr lang="en-GB" dirty="0"/>
          </a:p>
        </p:txBody>
      </p:sp>
    </p:spTree>
    <p:extLst>
      <p:ext uri="{BB962C8B-B14F-4D97-AF65-F5344CB8AC3E}">
        <p14:creationId xmlns:p14="http://schemas.microsoft.com/office/powerpoint/2010/main" val="1623253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8" y="1036199"/>
            <a:ext cx="6476995" cy="605730"/>
          </a:xfrm>
          <a:solidFill>
            <a:schemeClr val="accent1"/>
          </a:solidFill>
        </p:spPr>
        <p:txBody>
          <a:bodyPr/>
          <a:lstStyle/>
          <a:p>
            <a:r>
              <a:rPr lang="en-US" sz="1800" dirty="0" smtClean="0">
                <a:latin typeface="Arial"/>
                <a:cs typeface="Arial"/>
              </a:rPr>
              <a:t>BASQUE SCIENCE, TECH. AND INNOVATION NETWORK</a:t>
            </a:r>
            <a:endParaRPr lang="en-US" sz="180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12</a:t>
            </a:fld>
            <a:endParaRPr lang="en-US" dirty="0"/>
          </a:p>
        </p:txBody>
      </p:sp>
      <p:pic>
        <p:nvPicPr>
          <p:cNvPr id="8" name="Imagen 7"/>
          <p:cNvPicPr>
            <a:picLocks noChangeAspect="1"/>
          </p:cNvPicPr>
          <p:nvPr/>
        </p:nvPicPr>
        <p:blipFill>
          <a:blip r:embed="rId2"/>
          <a:stretch>
            <a:fillRect/>
          </a:stretch>
        </p:blipFill>
        <p:spPr>
          <a:xfrm>
            <a:off x="526148" y="1768790"/>
            <a:ext cx="7700553" cy="4771710"/>
          </a:xfrm>
          <a:prstGeom prst="rect">
            <a:avLst/>
          </a:prstGeom>
        </p:spPr>
      </p:pic>
    </p:spTree>
    <p:extLst>
      <p:ext uri="{BB962C8B-B14F-4D97-AF65-F5344CB8AC3E}">
        <p14:creationId xmlns:p14="http://schemas.microsoft.com/office/powerpoint/2010/main" val="3048675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8" y="1036199"/>
            <a:ext cx="6476995" cy="605730"/>
          </a:xfrm>
          <a:solidFill>
            <a:schemeClr val="accent1"/>
          </a:solidFill>
        </p:spPr>
        <p:txBody>
          <a:bodyPr/>
          <a:lstStyle/>
          <a:p>
            <a:r>
              <a:rPr lang="en-US" sz="1800" dirty="0" smtClean="0">
                <a:latin typeface="Arial"/>
                <a:cs typeface="Arial"/>
              </a:rPr>
              <a:t>SOCIAL INNOVATION IN THE BASQUE COUNTRY</a:t>
            </a:r>
            <a:endParaRPr lang="en-US" sz="180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13</a:t>
            </a:fld>
            <a:endParaRPr lang="en-US" dirty="0"/>
          </a:p>
        </p:txBody>
      </p:sp>
      <p:sp>
        <p:nvSpPr>
          <p:cNvPr id="3" name="Rectángulo 2"/>
          <p:cNvSpPr/>
          <p:nvPr/>
        </p:nvSpPr>
        <p:spPr>
          <a:xfrm>
            <a:off x="689429" y="2274838"/>
            <a:ext cx="7818250" cy="923330"/>
          </a:xfrm>
          <a:prstGeom prst="rect">
            <a:avLst/>
          </a:prstGeom>
        </p:spPr>
        <p:txBody>
          <a:bodyPr wrap="square">
            <a:spAutoFit/>
          </a:bodyPr>
          <a:lstStyle/>
          <a:p>
            <a:endParaRPr lang="en-GB" dirty="0" smtClean="0"/>
          </a:p>
          <a:p>
            <a:endParaRPr lang="en-GB" dirty="0"/>
          </a:p>
          <a:p>
            <a:r>
              <a:rPr lang="en-GB" dirty="0" smtClean="0"/>
              <a:t> </a:t>
            </a:r>
            <a:endParaRPr lang="en-GB" dirty="0"/>
          </a:p>
        </p:txBody>
      </p:sp>
      <p:sp>
        <p:nvSpPr>
          <p:cNvPr id="12" name="Rectángulo 11"/>
          <p:cNvSpPr/>
          <p:nvPr/>
        </p:nvSpPr>
        <p:spPr>
          <a:xfrm>
            <a:off x="689429" y="2300468"/>
            <a:ext cx="6903357" cy="2862323"/>
          </a:xfrm>
          <a:prstGeom prst="rect">
            <a:avLst/>
          </a:prstGeom>
        </p:spPr>
        <p:txBody>
          <a:bodyPr wrap="square">
            <a:spAutoFit/>
          </a:bodyPr>
          <a:lstStyle/>
          <a:p>
            <a:r>
              <a:rPr lang="en-GB" dirty="0" smtClean="0"/>
              <a:t>Social innovation</a:t>
            </a:r>
            <a:r>
              <a:rPr lang="en-GB" dirty="0"/>
              <a:t> </a:t>
            </a:r>
            <a:r>
              <a:rPr lang="en-GB" dirty="0" smtClean="0"/>
              <a:t>has</a:t>
            </a:r>
            <a:r>
              <a:rPr lang="en-GB" dirty="0"/>
              <a:t> </a:t>
            </a:r>
            <a:r>
              <a:rPr lang="en-GB" dirty="0" smtClean="0"/>
              <a:t>been</a:t>
            </a:r>
            <a:r>
              <a:rPr lang="en-GB" dirty="0"/>
              <a:t> </a:t>
            </a:r>
            <a:r>
              <a:rPr lang="en-GB" dirty="0" smtClean="0"/>
              <a:t>a</a:t>
            </a:r>
            <a:r>
              <a:rPr lang="en-GB" dirty="0"/>
              <a:t> c</a:t>
            </a:r>
            <a:r>
              <a:rPr lang="en-GB" dirty="0" smtClean="0"/>
              <a:t>ontinuum in</a:t>
            </a:r>
            <a:r>
              <a:rPr lang="en-GB" dirty="0"/>
              <a:t> </a:t>
            </a:r>
            <a:r>
              <a:rPr lang="en-GB" dirty="0" smtClean="0"/>
              <a:t>The Basque</a:t>
            </a:r>
            <a:r>
              <a:rPr lang="en-GB" dirty="0"/>
              <a:t> </a:t>
            </a:r>
            <a:r>
              <a:rPr lang="en-GB" dirty="0" smtClean="0"/>
              <a:t>Country, and</a:t>
            </a:r>
            <a:r>
              <a:rPr lang="en-GB" dirty="0"/>
              <a:t> </a:t>
            </a:r>
            <a:r>
              <a:rPr lang="en-GB" dirty="0" smtClean="0"/>
              <a:t>has</a:t>
            </a:r>
            <a:r>
              <a:rPr lang="en-GB" dirty="0"/>
              <a:t> </a:t>
            </a:r>
            <a:r>
              <a:rPr lang="en-GB" dirty="0" smtClean="0"/>
              <a:t>been</a:t>
            </a:r>
            <a:r>
              <a:rPr lang="en-GB" dirty="0"/>
              <a:t> </a:t>
            </a:r>
            <a:r>
              <a:rPr lang="en-GB" dirty="0" smtClean="0"/>
              <a:t>developed</a:t>
            </a:r>
            <a:r>
              <a:rPr lang="en-GB" dirty="0"/>
              <a:t> </a:t>
            </a:r>
            <a:r>
              <a:rPr lang="en-GB" dirty="0" smtClean="0"/>
              <a:t>from</a:t>
            </a:r>
            <a:r>
              <a:rPr lang="en-GB" dirty="0"/>
              <a:t> </a:t>
            </a:r>
            <a:r>
              <a:rPr lang="en-GB" dirty="0" smtClean="0"/>
              <a:t>different</a:t>
            </a:r>
            <a:r>
              <a:rPr lang="en-GB" dirty="0"/>
              <a:t> </a:t>
            </a:r>
            <a:r>
              <a:rPr lang="en-GB" dirty="0" smtClean="0"/>
              <a:t>perspectives</a:t>
            </a:r>
            <a:r>
              <a:rPr lang="en-GB" dirty="0"/>
              <a:t> </a:t>
            </a:r>
            <a:r>
              <a:rPr lang="en-GB" dirty="0" smtClean="0"/>
              <a:t>and</a:t>
            </a:r>
            <a:r>
              <a:rPr lang="en-GB" dirty="0"/>
              <a:t> </a:t>
            </a:r>
            <a:r>
              <a:rPr lang="en-GB" dirty="0" smtClean="0"/>
              <a:t>agents through the creation of public value:</a:t>
            </a:r>
          </a:p>
          <a:p>
            <a:endParaRPr lang="en-GB" dirty="0"/>
          </a:p>
          <a:p>
            <a:pPr marL="285750" indent="-285750">
              <a:buFont typeface="Arial"/>
              <a:buChar char="•"/>
            </a:pPr>
            <a:r>
              <a:rPr lang="en-GB" dirty="0" smtClean="0"/>
              <a:t>Mondragon Cooperative</a:t>
            </a:r>
          </a:p>
          <a:p>
            <a:endParaRPr lang="en-GB" dirty="0" smtClean="0"/>
          </a:p>
          <a:p>
            <a:pPr marL="285750" indent="-285750">
              <a:buFont typeface="Arial"/>
              <a:buChar char="•"/>
            </a:pPr>
            <a:r>
              <a:rPr lang="en-GB" dirty="0" smtClean="0"/>
              <a:t>Social and Urban Transformation of the Metropolitan Area of Bilbao</a:t>
            </a:r>
          </a:p>
          <a:p>
            <a:endParaRPr lang="en-GB" dirty="0" smtClean="0"/>
          </a:p>
          <a:p>
            <a:pPr marL="285750" indent="-285750">
              <a:buFont typeface="Arial"/>
              <a:buChar char="•"/>
            </a:pPr>
            <a:r>
              <a:rPr lang="en-GB" dirty="0" err="1" smtClean="0"/>
              <a:t>Ikastolas</a:t>
            </a:r>
            <a:r>
              <a:rPr lang="en-GB" dirty="0" smtClean="0"/>
              <a:t>- Educational Cooperatives promoted By parents</a:t>
            </a:r>
            <a:r>
              <a:rPr lang="en-GB" dirty="0"/>
              <a:t> </a:t>
            </a:r>
            <a:r>
              <a:rPr lang="en-GB" dirty="0" smtClean="0"/>
              <a:t>and</a:t>
            </a:r>
            <a:r>
              <a:rPr lang="en-GB" dirty="0"/>
              <a:t> </a:t>
            </a:r>
            <a:r>
              <a:rPr lang="en-GB" dirty="0" smtClean="0"/>
              <a:t>teachers</a:t>
            </a:r>
            <a:r>
              <a:rPr lang="en-GB" dirty="0"/>
              <a:t> </a:t>
            </a:r>
            <a:r>
              <a:rPr lang="en-GB" dirty="0" smtClean="0"/>
              <a:t>to</a:t>
            </a:r>
            <a:r>
              <a:rPr lang="en-GB" dirty="0"/>
              <a:t> </a:t>
            </a:r>
            <a:r>
              <a:rPr lang="en-GB" dirty="0" smtClean="0"/>
              <a:t>preserve</a:t>
            </a:r>
            <a:r>
              <a:rPr lang="en-GB" dirty="0"/>
              <a:t> </a:t>
            </a:r>
            <a:r>
              <a:rPr lang="en-GB" dirty="0" smtClean="0"/>
              <a:t>Basque</a:t>
            </a:r>
            <a:r>
              <a:rPr lang="en-GB" dirty="0"/>
              <a:t> </a:t>
            </a:r>
            <a:r>
              <a:rPr lang="en-GB" dirty="0" smtClean="0"/>
              <a:t>language</a:t>
            </a:r>
            <a:r>
              <a:rPr lang="en-GB" dirty="0"/>
              <a:t> </a:t>
            </a:r>
            <a:r>
              <a:rPr lang="en-GB" dirty="0" smtClean="0"/>
              <a:t>and</a:t>
            </a:r>
            <a:r>
              <a:rPr lang="en-GB" dirty="0"/>
              <a:t> </a:t>
            </a:r>
            <a:r>
              <a:rPr lang="en-GB" dirty="0" smtClean="0"/>
              <a:t>culture</a:t>
            </a:r>
            <a:endParaRPr lang="en-GB" dirty="0"/>
          </a:p>
        </p:txBody>
      </p:sp>
    </p:spTree>
    <p:extLst>
      <p:ext uri="{BB962C8B-B14F-4D97-AF65-F5344CB8AC3E}">
        <p14:creationId xmlns:p14="http://schemas.microsoft.com/office/powerpoint/2010/main" val="4024220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8" y="1036199"/>
            <a:ext cx="6476995" cy="605730"/>
          </a:xfrm>
          <a:solidFill>
            <a:schemeClr val="accent1"/>
          </a:solidFill>
        </p:spPr>
        <p:txBody>
          <a:bodyPr/>
          <a:lstStyle/>
          <a:p>
            <a:r>
              <a:rPr lang="en-US" sz="1800" dirty="0" smtClean="0">
                <a:latin typeface="Arial"/>
                <a:cs typeface="Arial"/>
              </a:rPr>
              <a:t>SOCIAL INNOVATION IN THE BASQUE COUNTRY</a:t>
            </a:r>
            <a:endParaRPr lang="en-US" sz="180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14</a:t>
            </a:fld>
            <a:endParaRPr lang="en-US" dirty="0"/>
          </a:p>
        </p:txBody>
      </p:sp>
      <p:sp>
        <p:nvSpPr>
          <p:cNvPr id="3" name="Rectángulo 2"/>
          <p:cNvSpPr/>
          <p:nvPr/>
        </p:nvSpPr>
        <p:spPr>
          <a:xfrm>
            <a:off x="689429" y="2274838"/>
            <a:ext cx="7818250" cy="923330"/>
          </a:xfrm>
          <a:prstGeom prst="rect">
            <a:avLst/>
          </a:prstGeom>
        </p:spPr>
        <p:txBody>
          <a:bodyPr wrap="square">
            <a:spAutoFit/>
          </a:bodyPr>
          <a:lstStyle/>
          <a:p>
            <a:endParaRPr lang="en-GB" dirty="0" smtClean="0"/>
          </a:p>
          <a:p>
            <a:endParaRPr lang="en-GB" dirty="0"/>
          </a:p>
          <a:p>
            <a:r>
              <a:rPr lang="en-GB" dirty="0" smtClean="0"/>
              <a:t> </a:t>
            </a:r>
            <a:endParaRPr lang="en-GB" dirty="0"/>
          </a:p>
        </p:txBody>
      </p:sp>
      <p:pic>
        <p:nvPicPr>
          <p:cNvPr id="7" name="Picture 2"/>
          <p:cNvPicPr>
            <a:picLocks noChangeAspect="1" noChangeArrowheads="1"/>
          </p:cNvPicPr>
          <p:nvPr/>
        </p:nvPicPr>
        <p:blipFill>
          <a:blip r:embed="rId2" cstate="print"/>
          <a:srcRect l="45654" t="29156" r="29722" b="15719"/>
          <a:stretch>
            <a:fillRect/>
          </a:stretch>
        </p:blipFill>
        <p:spPr bwMode="auto">
          <a:xfrm>
            <a:off x="881843" y="2076680"/>
            <a:ext cx="2111728" cy="2658606"/>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5" name="CuadroTexto 4"/>
          <p:cNvSpPr txBox="1"/>
          <p:nvPr/>
        </p:nvSpPr>
        <p:spPr>
          <a:xfrm>
            <a:off x="3701141" y="2094821"/>
            <a:ext cx="353609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smtClean="0"/>
              <a:t>Business Competitiveness and Social Innovation Plan 2006/09</a:t>
            </a:r>
            <a:endParaRPr lang="en-GB" b="1" dirty="0"/>
          </a:p>
        </p:txBody>
      </p:sp>
      <p:sp>
        <p:nvSpPr>
          <p:cNvPr id="8" name="CuadroTexto 7"/>
          <p:cNvSpPr txBox="1"/>
          <p:nvPr/>
        </p:nvSpPr>
        <p:spPr>
          <a:xfrm>
            <a:off x="3311072" y="3442624"/>
            <a:ext cx="5416868" cy="2585323"/>
          </a:xfrm>
          <a:prstGeom prst="rect">
            <a:avLst/>
          </a:prstGeom>
          <a:noFill/>
        </p:spPr>
        <p:txBody>
          <a:bodyPr wrap="none" rtlCol="0">
            <a:spAutoFit/>
          </a:bodyPr>
          <a:lstStyle/>
          <a:p>
            <a:r>
              <a:rPr lang="en-GB" dirty="0" smtClean="0"/>
              <a:t>Vision:</a:t>
            </a:r>
          </a:p>
          <a:p>
            <a:pPr marL="285750" indent="-285750">
              <a:buFont typeface="Arial"/>
              <a:buChar char="•"/>
            </a:pPr>
            <a:r>
              <a:rPr lang="en-GB" dirty="0" smtClean="0"/>
              <a:t>Transformation of the Basque Country in a reference </a:t>
            </a:r>
          </a:p>
          <a:p>
            <a:r>
              <a:rPr lang="en-GB" dirty="0" smtClean="0"/>
              <a:t>	node inside the global innovation system.</a:t>
            </a:r>
          </a:p>
          <a:p>
            <a:pPr marL="285750" indent="-285750">
              <a:buFont typeface="Arial"/>
              <a:buChar char="•"/>
            </a:pPr>
            <a:r>
              <a:rPr lang="en-GB" dirty="0" smtClean="0"/>
              <a:t>Raising the competitiveness of its organizations and </a:t>
            </a:r>
          </a:p>
          <a:p>
            <a:r>
              <a:rPr lang="en-GB" dirty="0"/>
              <a:t>	</a:t>
            </a:r>
            <a:r>
              <a:rPr lang="en-GB" dirty="0" smtClean="0"/>
              <a:t>quality of life standards of its citizens</a:t>
            </a:r>
          </a:p>
          <a:p>
            <a:pPr marL="285750" indent="-285750">
              <a:buFont typeface="Arial"/>
              <a:buChar char="•"/>
            </a:pPr>
            <a:r>
              <a:rPr lang="en-GB" dirty="0" smtClean="0"/>
              <a:t>Social Innovation becomes an strategic axis for the </a:t>
            </a:r>
          </a:p>
          <a:p>
            <a:r>
              <a:rPr lang="en-GB" dirty="0"/>
              <a:t>	</a:t>
            </a:r>
            <a:r>
              <a:rPr lang="en-GB" dirty="0" smtClean="0"/>
              <a:t>sustainable economic development and the social</a:t>
            </a:r>
          </a:p>
          <a:p>
            <a:r>
              <a:rPr lang="en-GB" dirty="0"/>
              <a:t>	</a:t>
            </a:r>
            <a:r>
              <a:rPr lang="en-GB" dirty="0" smtClean="0"/>
              <a:t>cohesion of the Basque Territory</a:t>
            </a:r>
          </a:p>
          <a:p>
            <a:endParaRPr lang="en-GB" dirty="0"/>
          </a:p>
        </p:txBody>
      </p:sp>
    </p:spTree>
    <p:extLst>
      <p:ext uri="{BB962C8B-B14F-4D97-AF65-F5344CB8AC3E}">
        <p14:creationId xmlns:p14="http://schemas.microsoft.com/office/powerpoint/2010/main" val="869699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8" y="1036199"/>
            <a:ext cx="6476995" cy="605730"/>
          </a:xfrm>
          <a:solidFill>
            <a:schemeClr val="accent1"/>
          </a:solidFill>
        </p:spPr>
        <p:txBody>
          <a:bodyPr/>
          <a:lstStyle/>
          <a:p>
            <a:r>
              <a:rPr lang="en-US" sz="1800" dirty="0" smtClean="0">
                <a:latin typeface="Arial"/>
                <a:cs typeface="Arial"/>
              </a:rPr>
              <a:t>SOCIAL INNOVATION IN THE BASQUE COUNTRY</a:t>
            </a:r>
            <a:endParaRPr lang="en-US" sz="180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15</a:t>
            </a:fld>
            <a:endParaRPr lang="en-US" dirty="0"/>
          </a:p>
        </p:txBody>
      </p:sp>
      <p:sp>
        <p:nvSpPr>
          <p:cNvPr id="3" name="Rectángulo 2"/>
          <p:cNvSpPr/>
          <p:nvPr/>
        </p:nvSpPr>
        <p:spPr>
          <a:xfrm>
            <a:off x="689429" y="2274838"/>
            <a:ext cx="7818250" cy="923330"/>
          </a:xfrm>
          <a:prstGeom prst="rect">
            <a:avLst/>
          </a:prstGeom>
        </p:spPr>
        <p:txBody>
          <a:bodyPr wrap="square">
            <a:spAutoFit/>
          </a:bodyPr>
          <a:lstStyle/>
          <a:p>
            <a:endParaRPr lang="en-GB" dirty="0" smtClean="0"/>
          </a:p>
          <a:p>
            <a:endParaRPr lang="en-GB" dirty="0"/>
          </a:p>
          <a:p>
            <a:r>
              <a:rPr lang="en-GB" dirty="0" smtClean="0"/>
              <a:t> </a:t>
            </a:r>
            <a:endParaRPr lang="en-GB" dirty="0"/>
          </a:p>
        </p:txBody>
      </p:sp>
      <p:sp>
        <p:nvSpPr>
          <p:cNvPr id="9" name="Rectángulo 8"/>
          <p:cNvSpPr/>
          <p:nvPr/>
        </p:nvSpPr>
        <p:spPr>
          <a:xfrm>
            <a:off x="907142" y="2027516"/>
            <a:ext cx="7393215" cy="3970318"/>
          </a:xfrm>
          <a:prstGeom prst="rect">
            <a:avLst/>
          </a:prstGeom>
        </p:spPr>
        <p:txBody>
          <a:bodyPr wrap="square">
            <a:spAutoFit/>
          </a:bodyPr>
          <a:lstStyle/>
          <a:p>
            <a:r>
              <a:rPr lang="en-GB" dirty="0" smtClean="0"/>
              <a:t>Social innovation</a:t>
            </a:r>
            <a:r>
              <a:rPr lang="en-GB" dirty="0"/>
              <a:t> </a:t>
            </a:r>
            <a:r>
              <a:rPr lang="en-GB" dirty="0" smtClean="0"/>
              <a:t>has</a:t>
            </a:r>
            <a:r>
              <a:rPr lang="en-GB" dirty="0"/>
              <a:t> </a:t>
            </a:r>
            <a:r>
              <a:rPr lang="en-GB" dirty="0" smtClean="0"/>
              <a:t>entered</a:t>
            </a:r>
            <a:r>
              <a:rPr lang="en-GB" dirty="0"/>
              <a:t> </a:t>
            </a:r>
            <a:r>
              <a:rPr lang="en-GB" dirty="0" smtClean="0"/>
              <a:t>in</a:t>
            </a:r>
            <a:r>
              <a:rPr lang="en-GB" dirty="0"/>
              <a:t> </a:t>
            </a:r>
            <a:r>
              <a:rPr lang="en-GB" dirty="0" smtClean="0"/>
              <a:t>the</a:t>
            </a:r>
            <a:r>
              <a:rPr lang="en-GB" dirty="0"/>
              <a:t> </a:t>
            </a:r>
            <a:r>
              <a:rPr lang="en-GB" dirty="0" smtClean="0"/>
              <a:t>public</a:t>
            </a:r>
            <a:r>
              <a:rPr lang="en-GB" dirty="0"/>
              <a:t> </a:t>
            </a:r>
            <a:r>
              <a:rPr lang="en-GB" dirty="0" smtClean="0"/>
              <a:t>agenda</a:t>
            </a:r>
            <a:r>
              <a:rPr lang="en-GB" dirty="0"/>
              <a:t> </a:t>
            </a:r>
            <a:r>
              <a:rPr lang="en-GB" dirty="0" smtClean="0"/>
              <a:t>tightly</a:t>
            </a:r>
            <a:r>
              <a:rPr lang="en-GB" dirty="0"/>
              <a:t> r</a:t>
            </a:r>
            <a:r>
              <a:rPr lang="en-GB" dirty="0" smtClean="0"/>
              <a:t>elated to</a:t>
            </a:r>
            <a:r>
              <a:rPr lang="en-GB" dirty="0"/>
              <a:t> </a:t>
            </a:r>
            <a:r>
              <a:rPr lang="en-GB" dirty="0" smtClean="0"/>
              <a:t>public</a:t>
            </a:r>
            <a:r>
              <a:rPr lang="en-GB" dirty="0"/>
              <a:t> </a:t>
            </a:r>
            <a:r>
              <a:rPr lang="en-GB" dirty="0" smtClean="0"/>
              <a:t>innovation</a:t>
            </a:r>
            <a:r>
              <a:rPr lang="en-GB" dirty="0"/>
              <a:t> </a:t>
            </a:r>
            <a:r>
              <a:rPr lang="en-GB" dirty="0" smtClean="0"/>
              <a:t>policies</a:t>
            </a:r>
            <a:r>
              <a:rPr lang="en-GB" dirty="0"/>
              <a:t> </a:t>
            </a:r>
            <a:r>
              <a:rPr lang="en-GB" dirty="0" smtClean="0"/>
              <a:t>and</a:t>
            </a:r>
            <a:r>
              <a:rPr lang="en-GB" dirty="0"/>
              <a:t> </a:t>
            </a:r>
            <a:r>
              <a:rPr lang="en-GB" dirty="0" smtClean="0"/>
              <a:t>new</a:t>
            </a:r>
            <a:r>
              <a:rPr lang="en-GB" dirty="0"/>
              <a:t> </a:t>
            </a:r>
            <a:r>
              <a:rPr lang="en-GB" dirty="0" smtClean="0"/>
              <a:t>initiatives</a:t>
            </a:r>
            <a:r>
              <a:rPr lang="en-GB" dirty="0"/>
              <a:t> </a:t>
            </a:r>
            <a:r>
              <a:rPr lang="en-GB" dirty="0" smtClean="0"/>
              <a:t>to</a:t>
            </a:r>
            <a:r>
              <a:rPr lang="en-GB" dirty="0"/>
              <a:t> </a:t>
            </a:r>
            <a:r>
              <a:rPr lang="en-GB" dirty="0" smtClean="0"/>
              <a:t>foster</a:t>
            </a:r>
            <a:r>
              <a:rPr lang="en-GB" dirty="0"/>
              <a:t> </a:t>
            </a:r>
            <a:r>
              <a:rPr lang="en-GB" dirty="0" smtClean="0"/>
              <a:t>a</a:t>
            </a:r>
            <a:r>
              <a:rPr lang="en-GB" dirty="0"/>
              <a:t> </a:t>
            </a:r>
            <a:r>
              <a:rPr lang="en-GB" dirty="0" smtClean="0"/>
              <a:t>social</a:t>
            </a:r>
            <a:r>
              <a:rPr lang="en-GB" dirty="0"/>
              <a:t> </a:t>
            </a:r>
            <a:r>
              <a:rPr lang="en-GB" dirty="0" smtClean="0"/>
              <a:t>open</a:t>
            </a:r>
            <a:r>
              <a:rPr lang="en-GB" dirty="0"/>
              <a:t> </a:t>
            </a:r>
            <a:r>
              <a:rPr lang="en-GB" dirty="0" smtClean="0"/>
              <a:t>innovation</a:t>
            </a:r>
            <a:r>
              <a:rPr lang="en-GB" dirty="0"/>
              <a:t> </a:t>
            </a:r>
            <a:r>
              <a:rPr lang="en-GB" dirty="0" smtClean="0"/>
              <a:t>model. </a:t>
            </a:r>
            <a:endParaRPr lang="en-GB" dirty="0"/>
          </a:p>
          <a:p>
            <a:endParaRPr lang="en-GB" dirty="0" smtClean="0"/>
          </a:p>
          <a:p>
            <a:r>
              <a:rPr lang="en-GB" dirty="0" smtClean="0"/>
              <a:t>During the</a:t>
            </a:r>
            <a:r>
              <a:rPr lang="en-GB" dirty="0"/>
              <a:t> </a:t>
            </a:r>
            <a:r>
              <a:rPr lang="en-GB" dirty="0" smtClean="0"/>
              <a:t>last (2010-17) years</a:t>
            </a:r>
            <a:r>
              <a:rPr lang="en-GB" dirty="0"/>
              <a:t> </a:t>
            </a:r>
            <a:r>
              <a:rPr lang="en-GB" dirty="0" smtClean="0"/>
              <a:t>there</a:t>
            </a:r>
            <a:r>
              <a:rPr lang="en-GB" dirty="0"/>
              <a:t> </a:t>
            </a:r>
            <a:r>
              <a:rPr lang="en-GB" dirty="0" smtClean="0"/>
              <a:t>has</a:t>
            </a:r>
            <a:r>
              <a:rPr lang="en-GB" dirty="0"/>
              <a:t> </a:t>
            </a:r>
            <a:r>
              <a:rPr lang="en-GB" dirty="0" smtClean="0"/>
              <a:t>been</a:t>
            </a:r>
            <a:r>
              <a:rPr lang="en-GB" dirty="0"/>
              <a:t> </a:t>
            </a:r>
            <a:r>
              <a:rPr lang="en-GB" dirty="0" smtClean="0"/>
              <a:t>a</a:t>
            </a:r>
            <a:r>
              <a:rPr lang="en-GB" dirty="0"/>
              <a:t> </a:t>
            </a:r>
            <a:r>
              <a:rPr lang="en-GB" dirty="0" smtClean="0"/>
              <a:t>considerable</a:t>
            </a:r>
            <a:r>
              <a:rPr lang="en-GB" dirty="0"/>
              <a:t> </a:t>
            </a:r>
            <a:r>
              <a:rPr lang="en-GB" dirty="0" smtClean="0"/>
              <a:t>increase</a:t>
            </a:r>
            <a:r>
              <a:rPr lang="en-GB" dirty="0"/>
              <a:t> </a:t>
            </a:r>
            <a:r>
              <a:rPr lang="en-GB" dirty="0" smtClean="0"/>
              <a:t>of</a:t>
            </a:r>
            <a:r>
              <a:rPr lang="en-GB" dirty="0"/>
              <a:t> </a:t>
            </a:r>
            <a:r>
              <a:rPr lang="en-GB" dirty="0" smtClean="0"/>
              <a:t>Social</a:t>
            </a:r>
            <a:r>
              <a:rPr lang="en-GB" dirty="0"/>
              <a:t> </a:t>
            </a:r>
            <a:r>
              <a:rPr lang="en-GB" dirty="0" smtClean="0"/>
              <a:t>Innovation</a:t>
            </a:r>
            <a:r>
              <a:rPr lang="en-GB" dirty="0"/>
              <a:t> </a:t>
            </a:r>
            <a:r>
              <a:rPr lang="en-GB" dirty="0" smtClean="0"/>
              <a:t>private and public agents</a:t>
            </a:r>
            <a:r>
              <a:rPr lang="en-GB" dirty="0"/>
              <a:t> </a:t>
            </a:r>
            <a:r>
              <a:rPr lang="en-GB" dirty="0" smtClean="0"/>
              <a:t>in</a:t>
            </a:r>
            <a:r>
              <a:rPr lang="en-GB" dirty="0"/>
              <a:t> </a:t>
            </a:r>
            <a:r>
              <a:rPr lang="en-GB" dirty="0" smtClean="0"/>
              <a:t>the</a:t>
            </a:r>
            <a:r>
              <a:rPr lang="en-GB" dirty="0"/>
              <a:t> </a:t>
            </a:r>
            <a:r>
              <a:rPr lang="en-GB" dirty="0" smtClean="0"/>
              <a:t>Basque</a:t>
            </a:r>
            <a:r>
              <a:rPr lang="en-GB" dirty="0"/>
              <a:t> </a:t>
            </a:r>
            <a:r>
              <a:rPr lang="en-GB" dirty="0" smtClean="0"/>
              <a:t>Country</a:t>
            </a:r>
            <a:r>
              <a:rPr lang="en-GB" dirty="0"/>
              <a:t> </a:t>
            </a:r>
            <a:r>
              <a:rPr lang="en-GB" dirty="0" smtClean="0"/>
              <a:t>working</a:t>
            </a:r>
            <a:r>
              <a:rPr lang="en-GB" dirty="0"/>
              <a:t> </a:t>
            </a:r>
            <a:r>
              <a:rPr lang="en-GB" dirty="0" smtClean="0"/>
              <a:t>in</a:t>
            </a:r>
            <a:r>
              <a:rPr lang="en-GB" dirty="0"/>
              <a:t> </a:t>
            </a:r>
            <a:r>
              <a:rPr lang="en-GB" dirty="0" smtClean="0"/>
              <a:t>different</a:t>
            </a:r>
            <a:r>
              <a:rPr lang="en-GB" dirty="0"/>
              <a:t> </a:t>
            </a:r>
            <a:r>
              <a:rPr lang="en-GB" dirty="0" smtClean="0"/>
              <a:t>stages</a:t>
            </a:r>
            <a:r>
              <a:rPr lang="en-GB" dirty="0"/>
              <a:t> </a:t>
            </a:r>
            <a:r>
              <a:rPr lang="en-GB" dirty="0" smtClean="0"/>
              <a:t>of</a:t>
            </a:r>
            <a:r>
              <a:rPr lang="en-GB" dirty="0"/>
              <a:t> </a:t>
            </a:r>
            <a:r>
              <a:rPr lang="en-GB" dirty="0" smtClean="0"/>
              <a:t>the</a:t>
            </a:r>
            <a:r>
              <a:rPr lang="en-GB" dirty="0"/>
              <a:t> </a:t>
            </a:r>
            <a:r>
              <a:rPr lang="en-GB" dirty="0" smtClean="0"/>
              <a:t>social</a:t>
            </a:r>
            <a:r>
              <a:rPr lang="en-GB" dirty="0"/>
              <a:t> </a:t>
            </a:r>
            <a:r>
              <a:rPr lang="en-GB" dirty="0" smtClean="0"/>
              <a:t>innovation</a:t>
            </a:r>
            <a:r>
              <a:rPr lang="en-GB" dirty="0"/>
              <a:t> </a:t>
            </a:r>
            <a:r>
              <a:rPr lang="en-GB" dirty="0" smtClean="0"/>
              <a:t>value</a:t>
            </a:r>
            <a:r>
              <a:rPr lang="en-GB" dirty="0"/>
              <a:t> </a:t>
            </a:r>
            <a:r>
              <a:rPr lang="en-GB" dirty="0" smtClean="0"/>
              <a:t>chain: analysing social</a:t>
            </a:r>
            <a:r>
              <a:rPr lang="en-GB" dirty="0"/>
              <a:t> </a:t>
            </a:r>
            <a:r>
              <a:rPr lang="en-GB" dirty="0" smtClean="0"/>
              <a:t>reality, knowledge</a:t>
            </a:r>
            <a:r>
              <a:rPr lang="en-GB" dirty="0"/>
              <a:t> </a:t>
            </a:r>
            <a:r>
              <a:rPr lang="en-GB" dirty="0" smtClean="0"/>
              <a:t>generation, social</a:t>
            </a:r>
            <a:r>
              <a:rPr lang="en-GB" dirty="0"/>
              <a:t> </a:t>
            </a:r>
            <a:r>
              <a:rPr lang="en-GB" dirty="0" smtClean="0"/>
              <a:t>transformation, dissemination</a:t>
            </a:r>
            <a:r>
              <a:rPr lang="en-GB" dirty="0"/>
              <a:t> </a:t>
            </a:r>
            <a:r>
              <a:rPr lang="en-GB" dirty="0" smtClean="0"/>
              <a:t>and</a:t>
            </a:r>
            <a:r>
              <a:rPr lang="en-GB" dirty="0"/>
              <a:t> </a:t>
            </a:r>
            <a:r>
              <a:rPr lang="en-GB" dirty="0" smtClean="0"/>
              <a:t>training.</a:t>
            </a:r>
          </a:p>
          <a:p>
            <a:endParaRPr lang="en-GB" dirty="0"/>
          </a:p>
          <a:p>
            <a:r>
              <a:rPr lang="en-GB" dirty="0" smtClean="0"/>
              <a:t>Promoting SI in the Basque Country has been and important goal where public and private cooperation have been crucial</a:t>
            </a:r>
          </a:p>
          <a:p>
            <a:endParaRPr lang="en-GB" dirty="0"/>
          </a:p>
          <a:p>
            <a:r>
              <a:rPr lang="en-GB" dirty="0" smtClean="0"/>
              <a:t>In 2013 the Basque Innovation Agency </a:t>
            </a:r>
            <a:r>
              <a:rPr lang="en-GB" i="1" dirty="0" smtClean="0"/>
              <a:t>–</a:t>
            </a:r>
            <a:r>
              <a:rPr lang="en-GB" i="1" dirty="0" err="1" smtClean="0"/>
              <a:t>Innobasque</a:t>
            </a:r>
            <a:r>
              <a:rPr lang="en-GB" i="1" dirty="0" smtClean="0"/>
              <a:t>–</a:t>
            </a:r>
            <a:r>
              <a:rPr lang="en-GB" dirty="0" smtClean="0"/>
              <a:t> creates the Basque Social Innovation Platform (BSI)</a:t>
            </a:r>
            <a:endParaRPr lang="en-GB" dirty="0"/>
          </a:p>
        </p:txBody>
      </p:sp>
    </p:spTree>
    <p:extLst>
      <p:ext uri="{BB962C8B-B14F-4D97-AF65-F5344CB8AC3E}">
        <p14:creationId xmlns:p14="http://schemas.microsoft.com/office/powerpoint/2010/main" val="15570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8" y="1036199"/>
            <a:ext cx="6476995" cy="605730"/>
          </a:xfrm>
          <a:solidFill>
            <a:schemeClr val="accent1"/>
          </a:solidFill>
        </p:spPr>
        <p:txBody>
          <a:bodyPr/>
          <a:lstStyle/>
          <a:p>
            <a:r>
              <a:rPr lang="en-US" sz="1800" dirty="0" smtClean="0">
                <a:latin typeface="Arial"/>
                <a:cs typeface="Arial"/>
              </a:rPr>
              <a:t>SOCIAL INNOVATION IN THE BASQUE COUNTRY</a:t>
            </a:r>
            <a:endParaRPr lang="en-US" sz="180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16</a:t>
            </a:fld>
            <a:endParaRPr lang="en-US" dirty="0"/>
          </a:p>
        </p:txBody>
      </p:sp>
      <p:sp>
        <p:nvSpPr>
          <p:cNvPr id="3" name="Rectángulo 2"/>
          <p:cNvSpPr/>
          <p:nvPr/>
        </p:nvSpPr>
        <p:spPr>
          <a:xfrm>
            <a:off x="689429" y="2274838"/>
            <a:ext cx="7818250" cy="923330"/>
          </a:xfrm>
          <a:prstGeom prst="rect">
            <a:avLst/>
          </a:prstGeom>
        </p:spPr>
        <p:txBody>
          <a:bodyPr wrap="square">
            <a:spAutoFit/>
          </a:bodyPr>
          <a:lstStyle/>
          <a:p>
            <a:endParaRPr lang="en-GB" dirty="0" smtClean="0"/>
          </a:p>
          <a:p>
            <a:endParaRPr lang="en-GB" dirty="0"/>
          </a:p>
          <a:p>
            <a:r>
              <a:rPr lang="en-GB" dirty="0" smtClean="0"/>
              <a:t> </a:t>
            </a:r>
            <a:endParaRPr lang="en-GB" dirty="0"/>
          </a:p>
        </p:txBody>
      </p:sp>
      <p:sp>
        <p:nvSpPr>
          <p:cNvPr id="9" name="Rectángulo 8"/>
          <p:cNvSpPr/>
          <p:nvPr/>
        </p:nvSpPr>
        <p:spPr>
          <a:xfrm>
            <a:off x="689429" y="1809802"/>
            <a:ext cx="7393215" cy="3785652"/>
          </a:xfrm>
          <a:prstGeom prst="rect">
            <a:avLst/>
          </a:prstGeom>
        </p:spPr>
        <p:txBody>
          <a:bodyPr wrap="square">
            <a:spAutoFit/>
          </a:bodyPr>
          <a:lstStyle/>
          <a:p>
            <a:r>
              <a:rPr lang="en-GB" sz="1600" dirty="0" smtClean="0"/>
              <a:t>Basque Social Innovation is a node or</a:t>
            </a:r>
            <a:r>
              <a:rPr lang="en-GB" sz="1600" dirty="0"/>
              <a:t> </a:t>
            </a:r>
            <a:r>
              <a:rPr lang="en-GB" sz="1600" dirty="0" smtClean="0"/>
              <a:t>experimental</a:t>
            </a:r>
            <a:r>
              <a:rPr lang="en-GB" sz="1600" dirty="0"/>
              <a:t> </a:t>
            </a:r>
            <a:r>
              <a:rPr lang="en-GB" sz="1600" dirty="0" smtClean="0"/>
              <a:t>platform</a:t>
            </a:r>
            <a:r>
              <a:rPr lang="en-GB" sz="1600" dirty="0"/>
              <a:t> </a:t>
            </a:r>
            <a:r>
              <a:rPr lang="en-GB" sz="1600" dirty="0" smtClean="0"/>
              <a:t>working</a:t>
            </a:r>
            <a:r>
              <a:rPr lang="en-GB" sz="1600" dirty="0"/>
              <a:t> </a:t>
            </a:r>
            <a:r>
              <a:rPr lang="en-GB" sz="1600" dirty="0" smtClean="0"/>
              <a:t>on</a:t>
            </a:r>
            <a:r>
              <a:rPr lang="en-GB" sz="1600" dirty="0"/>
              <a:t> </a:t>
            </a:r>
            <a:r>
              <a:rPr lang="en-GB" sz="1600" dirty="0" smtClean="0"/>
              <a:t>Social</a:t>
            </a:r>
            <a:r>
              <a:rPr lang="en-GB" sz="1600" dirty="0"/>
              <a:t> </a:t>
            </a:r>
            <a:r>
              <a:rPr lang="en-GB" sz="1600" dirty="0" smtClean="0"/>
              <a:t>Innovation</a:t>
            </a:r>
            <a:r>
              <a:rPr lang="en-GB" sz="1600" dirty="0"/>
              <a:t> </a:t>
            </a:r>
            <a:r>
              <a:rPr lang="en-GB" sz="1600" dirty="0" smtClean="0"/>
              <a:t>in</a:t>
            </a:r>
            <a:r>
              <a:rPr lang="en-GB" sz="1600" dirty="0"/>
              <a:t> </a:t>
            </a:r>
            <a:r>
              <a:rPr lang="en-GB" sz="1600" dirty="0" smtClean="0"/>
              <a:t>the</a:t>
            </a:r>
            <a:r>
              <a:rPr lang="en-GB" sz="1600" dirty="0"/>
              <a:t> </a:t>
            </a:r>
            <a:r>
              <a:rPr lang="en-GB" sz="1600" dirty="0" smtClean="0"/>
              <a:t>Basque</a:t>
            </a:r>
            <a:r>
              <a:rPr lang="en-GB" sz="1600" dirty="0"/>
              <a:t> </a:t>
            </a:r>
            <a:r>
              <a:rPr lang="en-GB" sz="1600" dirty="0" smtClean="0"/>
              <a:t>Country, consisting</a:t>
            </a:r>
            <a:r>
              <a:rPr lang="en-GB" sz="1600" dirty="0"/>
              <a:t> </a:t>
            </a:r>
            <a:r>
              <a:rPr lang="en-GB" sz="1600" dirty="0" smtClean="0"/>
              <a:t>of</a:t>
            </a:r>
            <a:r>
              <a:rPr lang="en-GB" sz="1600" dirty="0"/>
              <a:t> </a:t>
            </a:r>
            <a:r>
              <a:rPr lang="en-GB" sz="1600" dirty="0" smtClean="0"/>
              <a:t>more</a:t>
            </a:r>
            <a:r>
              <a:rPr lang="en-GB" sz="1600" dirty="0"/>
              <a:t> </a:t>
            </a:r>
            <a:r>
              <a:rPr lang="en-GB" sz="1600" dirty="0" smtClean="0"/>
              <a:t>than</a:t>
            </a:r>
            <a:r>
              <a:rPr lang="en-GB" sz="1600" dirty="0"/>
              <a:t> </a:t>
            </a:r>
            <a:r>
              <a:rPr lang="en-GB" sz="1600" dirty="0" smtClean="0"/>
              <a:t>20</a:t>
            </a:r>
            <a:r>
              <a:rPr lang="en-GB" sz="1600" dirty="0"/>
              <a:t> </a:t>
            </a:r>
            <a:r>
              <a:rPr lang="en-GB" sz="1600" dirty="0" smtClean="0"/>
              <a:t>social</a:t>
            </a:r>
            <a:r>
              <a:rPr lang="en-GB" sz="1600" dirty="0"/>
              <a:t> </a:t>
            </a:r>
            <a:r>
              <a:rPr lang="en-GB" sz="1600" dirty="0" smtClean="0"/>
              <a:t>innovation</a:t>
            </a:r>
            <a:r>
              <a:rPr lang="en-GB" sz="1600" dirty="0"/>
              <a:t> </a:t>
            </a:r>
            <a:r>
              <a:rPr lang="en-GB" sz="1600" dirty="0" smtClean="0"/>
              <a:t>agents. The</a:t>
            </a:r>
            <a:r>
              <a:rPr lang="en-GB" sz="1600" dirty="0"/>
              <a:t> </a:t>
            </a:r>
            <a:r>
              <a:rPr lang="en-GB" sz="1600" dirty="0" smtClean="0"/>
              <a:t>Basque</a:t>
            </a:r>
            <a:r>
              <a:rPr lang="en-GB" sz="1600" dirty="0"/>
              <a:t> </a:t>
            </a:r>
            <a:r>
              <a:rPr lang="en-GB" sz="1600" dirty="0" smtClean="0"/>
              <a:t>Social</a:t>
            </a:r>
            <a:r>
              <a:rPr lang="en-GB" sz="1600" dirty="0"/>
              <a:t> </a:t>
            </a:r>
            <a:r>
              <a:rPr lang="en-GB" sz="1600" dirty="0" smtClean="0"/>
              <a:t>Innovation</a:t>
            </a:r>
            <a:r>
              <a:rPr lang="en-GB" sz="1600" dirty="0"/>
              <a:t> </a:t>
            </a:r>
            <a:r>
              <a:rPr lang="en-GB" sz="1600" dirty="0" smtClean="0"/>
              <a:t>is</a:t>
            </a:r>
            <a:r>
              <a:rPr lang="en-GB" sz="1600" dirty="0"/>
              <a:t> </a:t>
            </a:r>
            <a:r>
              <a:rPr lang="en-GB" sz="1600" dirty="0" smtClean="0"/>
              <a:t>the</a:t>
            </a:r>
            <a:r>
              <a:rPr lang="en-GB" sz="1600" dirty="0"/>
              <a:t> </a:t>
            </a:r>
            <a:r>
              <a:rPr lang="en-GB" sz="1600" dirty="0" smtClean="0"/>
              <a:t>first</a:t>
            </a:r>
            <a:r>
              <a:rPr lang="en-GB" sz="1600" dirty="0"/>
              <a:t> </a:t>
            </a:r>
            <a:r>
              <a:rPr lang="en-GB" sz="1600" dirty="0" smtClean="0"/>
              <a:t>consortium</a:t>
            </a:r>
            <a:r>
              <a:rPr lang="en-GB" sz="1600" dirty="0"/>
              <a:t> </a:t>
            </a:r>
            <a:r>
              <a:rPr lang="en-GB" sz="1600" dirty="0" smtClean="0"/>
              <a:t>for</a:t>
            </a:r>
            <a:r>
              <a:rPr lang="en-GB" sz="1600" dirty="0"/>
              <a:t> </a:t>
            </a:r>
            <a:r>
              <a:rPr lang="en-GB" sz="1600" dirty="0" smtClean="0"/>
              <a:t>social</a:t>
            </a:r>
            <a:r>
              <a:rPr lang="en-GB" sz="1600" dirty="0"/>
              <a:t> </a:t>
            </a:r>
            <a:r>
              <a:rPr lang="en-GB" sz="1600" dirty="0" smtClean="0"/>
              <a:t>innovation</a:t>
            </a:r>
            <a:r>
              <a:rPr lang="en-GB" sz="1600" dirty="0"/>
              <a:t> </a:t>
            </a:r>
            <a:r>
              <a:rPr lang="en-GB" sz="1600" dirty="0" smtClean="0"/>
              <a:t>created</a:t>
            </a:r>
            <a:r>
              <a:rPr lang="en-GB" sz="1600" dirty="0"/>
              <a:t> </a:t>
            </a:r>
            <a:r>
              <a:rPr lang="en-GB" sz="1600" dirty="0" smtClean="0"/>
              <a:t>at</a:t>
            </a:r>
            <a:r>
              <a:rPr lang="en-GB" sz="1600" dirty="0"/>
              <a:t> </a:t>
            </a:r>
            <a:r>
              <a:rPr lang="en-GB" sz="1600" dirty="0" smtClean="0"/>
              <a:t>regional</a:t>
            </a:r>
            <a:r>
              <a:rPr lang="en-GB" sz="1600" dirty="0"/>
              <a:t> </a:t>
            </a:r>
            <a:r>
              <a:rPr lang="en-GB" sz="1600" dirty="0" smtClean="0"/>
              <a:t>level</a:t>
            </a:r>
            <a:r>
              <a:rPr lang="en-GB" sz="1600" dirty="0"/>
              <a:t> </a:t>
            </a:r>
            <a:r>
              <a:rPr lang="en-GB" sz="1600" dirty="0" smtClean="0"/>
              <a:t>in</a:t>
            </a:r>
            <a:r>
              <a:rPr lang="en-GB" sz="1600" dirty="0"/>
              <a:t> </a:t>
            </a:r>
            <a:r>
              <a:rPr lang="en-GB" sz="1600" dirty="0" smtClean="0"/>
              <a:t>Europe. </a:t>
            </a:r>
            <a:endParaRPr lang="en-GB" sz="1600" dirty="0"/>
          </a:p>
          <a:p>
            <a:endParaRPr lang="en-GB" sz="1600" dirty="0" smtClean="0"/>
          </a:p>
          <a:p>
            <a:r>
              <a:rPr lang="en-GB" sz="1600" dirty="0" smtClean="0"/>
              <a:t>Key organizations:</a:t>
            </a:r>
          </a:p>
          <a:p>
            <a:endParaRPr lang="en-GB" sz="1600" dirty="0"/>
          </a:p>
          <a:p>
            <a:pPr marL="285750" indent="-285750">
              <a:buFont typeface="Arial"/>
              <a:buChar char="•"/>
            </a:pPr>
            <a:r>
              <a:rPr lang="en-GB" sz="1400" dirty="0" smtClean="0"/>
              <a:t>The 3 universities of the Basque Region: UPV–EHU (University of the Basque Country and </a:t>
            </a:r>
            <a:r>
              <a:rPr lang="en-GB" sz="1400" dirty="0" err="1" smtClean="0"/>
              <a:t>Agirre</a:t>
            </a:r>
            <a:r>
              <a:rPr lang="en-GB" sz="1400" dirty="0" smtClean="0"/>
              <a:t> </a:t>
            </a:r>
            <a:r>
              <a:rPr lang="en-GB" sz="1400" dirty="0" err="1" smtClean="0"/>
              <a:t>Lehendakari</a:t>
            </a:r>
            <a:r>
              <a:rPr lang="en-GB" sz="1400" dirty="0" smtClean="0"/>
              <a:t> </a:t>
            </a:r>
            <a:r>
              <a:rPr lang="en-GB" sz="1400" dirty="0" err="1" smtClean="0"/>
              <a:t>Center</a:t>
            </a:r>
            <a:r>
              <a:rPr lang="en-GB" sz="1400" dirty="0" smtClean="0"/>
              <a:t>, University of </a:t>
            </a:r>
            <a:r>
              <a:rPr lang="en-GB" sz="1400" dirty="0" err="1" smtClean="0"/>
              <a:t>Deusto</a:t>
            </a:r>
            <a:r>
              <a:rPr lang="en-GB" sz="1400" dirty="0" smtClean="0"/>
              <a:t> and </a:t>
            </a:r>
            <a:r>
              <a:rPr lang="en-GB" sz="1400" dirty="0" err="1" smtClean="0"/>
              <a:t>Deusto</a:t>
            </a:r>
            <a:r>
              <a:rPr lang="en-GB" sz="1400" dirty="0" smtClean="0"/>
              <a:t> Social Innovation, Mondragon University</a:t>
            </a:r>
          </a:p>
          <a:p>
            <a:pPr marL="285750" indent="-285750">
              <a:buFont typeface="Arial"/>
              <a:buChar char="•"/>
            </a:pPr>
            <a:r>
              <a:rPr lang="en-GB" sz="1400" dirty="0" smtClean="0"/>
              <a:t>Technology Centres such as </a:t>
            </a:r>
            <a:r>
              <a:rPr lang="en-GB" sz="1400" dirty="0" err="1" smtClean="0"/>
              <a:t>Tecnalia</a:t>
            </a:r>
            <a:r>
              <a:rPr lang="en-GB" sz="1400" dirty="0" smtClean="0"/>
              <a:t> and financial institutions such as </a:t>
            </a:r>
            <a:r>
              <a:rPr lang="en-GB" sz="1400" dirty="0" err="1" smtClean="0"/>
              <a:t>KutxaBank</a:t>
            </a:r>
            <a:endParaRPr lang="en-GB" sz="1400" dirty="0" smtClean="0"/>
          </a:p>
          <a:p>
            <a:pPr marL="285750" indent="-285750">
              <a:buFont typeface="Arial"/>
              <a:buChar char="•"/>
            </a:pPr>
            <a:r>
              <a:rPr lang="en-GB" sz="1400" dirty="0" smtClean="0"/>
              <a:t>SMEs: Social Innovation Park, Business Innovation Brokers, </a:t>
            </a:r>
            <a:r>
              <a:rPr lang="en-GB" sz="1400" dirty="0" err="1" smtClean="0"/>
              <a:t>ColaboraBora</a:t>
            </a:r>
            <a:r>
              <a:rPr lang="en-GB" sz="1400" dirty="0" smtClean="0"/>
              <a:t>, </a:t>
            </a:r>
            <a:r>
              <a:rPr lang="en-GB" sz="1400" dirty="0" err="1" smtClean="0"/>
              <a:t>Servicios</a:t>
            </a:r>
            <a:r>
              <a:rPr lang="en-GB" sz="1400" dirty="0" smtClean="0"/>
              <a:t> </a:t>
            </a:r>
            <a:r>
              <a:rPr lang="en-GB" sz="1400" dirty="0" err="1" smtClean="0"/>
              <a:t>Sociales</a:t>
            </a:r>
            <a:r>
              <a:rPr lang="en-GB" sz="1400" dirty="0" smtClean="0"/>
              <a:t> </a:t>
            </a:r>
            <a:r>
              <a:rPr lang="en-GB" sz="1400" dirty="0" err="1" smtClean="0"/>
              <a:t>Integrados</a:t>
            </a:r>
            <a:r>
              <a:rPr lang="en-GB" sz="1400" dirty="0" smtClean="0"/>
              <a:t>,</a:t>
            </a:r>
          </a:p>
          <a:p>
            <a:pPr marL="285750" indent="-285750">
              <a:buFont typeface="Arial"/>
              <a:buChar char="•"/>
            </a:pPr>
            <a:r>
              <a:rPr lang="pl-PL" sz="1400" dirty="0" smtClean="0"/>
              <a:t>Policy </a:t>
            </a:r>
            <a:r>
              <a:rPr lang="pl-PL" sz="1400" dirty="0" err="1" smtClean="0"/>
              <a:t>makers</a:t>
            </a:r>
            <a:r>
              <a:rPr lang="pl-PL" sz="1400" dirty="0" smtClean="0"/>
              <a:t>: </a:t>
            </a:r>
            <a:r>
              <a:rPr lang="pl-PL" sz="1400" dirty="0" err="1" smtClean="0"/>
              <a:t>Basque</a:t>
            </a:r>
            <a:r>
              <a:rPr lang="pl-PL" sz="1400" dirty="0" smtClean="0"/>
              <a:t> </a:t>
            </a:r>
            <a:r>
              <a:rPr lang="pl-PL" sz="1400" dirty="0" err="1" smtClean="0"/>
              <a:t>Government</a:t>
            </a:r>
            <a:r>
              <a:rPr lang="pl-PL" sz="1400" dirty="0" smtClean="0"/>
              <a:t>, the </a:t>
            </a:r>
            <a:r>
              <a:rPr lang="pl-PL" sz="1400" dirty="0" err="1" smtClean="0"/>
              <a:t>Provincial</a:t>
            </a:r>
            <a:r>
              <a:rPr lang="pl-PL" sz="1400" dirty="0" smtClean="0"/>
              <a:t> </a:t>
            </a:r>
            <a:r>
              <a:rPr lang="pl-PL" sz="1400" dirty="0" err="1" smtClean="0"/>
              <a:t>Governments</a:t>
            </a:r>
            <a:r>
              <a:rPr lang="pl-PL" sz="1400" dirty="0" smtClean="0"/>
              <a:t> of </a:t>
            </a:r>
            <a:r>
              <a:rPr lang="pl-PL" sz="1400" dirty="0" err="1" smtClean="0"/>
              <a:t>Bizkaia</a:t>
            </a:r>
            <a:r>
              <a:rPr lang="pl-PL" sz="1400" dirty="0" smtClean="0"/>
              <a:t>, </a:t>
            </a:r>
            <a:r>
              <a:rPr lang="pl-PL" sz="1400" dirty="0" err="1" smtClean="0"/>
              <a:t>Gipuzkoa</a:t>
            </a:r>
            <a:r>
              <a:rPr lang="pl-PL" sz="1400" dirty="0" smtClean="0"/>
              <a:t> and Araba, and the </a:t>
            </a:r>
            <a:r>
              <a:rPr lang="pl-PL" sz="1400" dirty="0" err="1" smtClean="0"/>
              <a:t>municipalities</a:t>
            </a:r>
            <a:r>
              <a:rPr lang="pl-PL" sz="1400" dirty="0" smtClean="0"/>
              <a:t> </a:t>
            </a:r>
            <a:r>
              <a:rPr lang="pl-PL" sz="1400" dirty="0" err="1" smtClean="0"/>
              <a:t>represented</a:t>
            </a:r>
            <a:r>
              <a:rPr lang="pl-PL" sz="1400" dirty="0" smtClean="0"/>
              <a:t> by EUDEL (</a:t>
            </a:r>
            <a:r>
              <a:rPr lang="pl-PL" sz="1400" dirty="0" err="1" smtClean="0"/>
              <a:t>Association</a:t>
            </a:r>
            <a:r>
              <a:rPr lang="pl-PL" sz="1400" dirty="0" smtClean="0"/>
              <a:t> of </a:t>
            </a:r>
            <a:r>
              <a:rPr lang="pl-PL" sz="1400" dirty="0" err="1" smtClean="0"/>
              <a:t>Basque</a:t>
            </a:r>
            <a:r>
              <a:rPr lang="pl-PL" sz="1400" dirty="0" smtClean="0"/>
              <a:t> </a:t>
            </a:r>
            <a:r>
              <a:rPr lang="pl-PL" sz="1400" dirty="0" err="1" smtClean="0"/>
              <a:t>Municipalities</a:t>
            </a:r>
            <a:r>
              <a:rPr lang="pl-PL" sz="1400" dirty="0" smtClean="0"/>
              <a:t>.</a:t>
            </a:r>
          </a:p>
          <a:p>
            <a:pPr marL="285750" indent="-285750">
              <a:buFont typeface="Arial"/>
              <a:buChar char="•"/>
            </a:pPr>
            <a:r>
              <a:rPr lang="pl-PL" sz="1400" dirty="0" err="1" smtClean="0"/>
              <a:t>Social</a:t>
            </a:r>
            <a:r>
              <a:rPr lang="pl-PL" sz="1400" dirty="0" smtClean="0"/>
              <a:t> </a:t>
            </a:r>
            <a:r>
              <a:rPr lang="pl-PL" sz="1400" dirty="0" err="1" smtClean="0"/>
              <a:t>agents</a:t>
            </a:r>
            <a:r>
              <a:rPr lang="pl-PL" sz="1400" dirty="0" smtClean="0"/>
              <a:t>: trade </a:t>
            </a:r>
            <a:r>
              <a:rPr lang="pl-PL" sz="1400" dirty="0" err="1" smtClean="0"/>
              <a:t>unions</a:t>
            </a:r>
            <a:r>
              <a:rPr lang="pl-PL" sz="1400" dirty="0" smtClean="0"/>
              <a:t> CC.OO. And UGT, </a:t>
            </a:r>
            <a:r>
              <a:rPr lang="pl-PL" sz="1400" dirty="0" err="1" smtClean="0"/>
              <a:t>Basque</a:t>
            </a:r>
            <a:r>
              <a:rPr lang="pl-PL" sz="1400" dirty="0" smtClean="0"/>
              <a:t> Business </a:t>
            </a:r>
            <a:r>
              <a:rPr lang="pl-PL" sz="1400" dirty="0" err="1" smtClean="0"/>
              <a:t>Confederation</a:t>
            </a:r>
            <a:r>
              <a:rPr lang="pl-PL" sz="1400" dirty="0" smtClean="0"/>
              <a:t> (</a:t>
            </a:r>
            <a:r>
              <a:rPr lang="pl-PL" sz="1400" dirty="0" err="1" smtClean="0"/>
              <a:t>Confebask</a:t>
            </a:r>
            <a:r>
              <a:rPr lang="pl-PL" sz="1400" dirty="0" smtClean="0"/>
              <a:t>)</a:t>
            </a:r>
          </a:p>
          <a:p>
            <a:pPr marL="285750" indent="-285750">
              <a:buFont typeface="Arial"/>
              <a:buChar char="•"/>
            </a:pPr>
            <a:r>
              <a:rPr lang="pl-PL" sz="1400" dirty="0" err="1" smtClean="0"/>
              <a:t>Nonprofit</a:t>
            </a:r>
            <a:r>
              <a:rPr lang="pl-PL" sz="1400" dirty="0" smtClean="0"/>
              <a:t> </a:t>
            </a:r>
            <a:r>
              <a:rPr lang="pl-PL" sz="1400" dirty="0" err="1" smtClean="0"/>
              <a:t>sector</a:t>
            </a:r>
            <a:r>
              <a:rPr lang="pl-PL" sz="1400" dirty="0" smtClean="0"/>
              <a:t>(third </a:t>
            </a:r>
            <a:r>
              <a:rPr lang="pl-PL" sz="1400" dirty="0" err="1" smtClean="0"/>
              <a:t>sector</a:t>
            </a:r>
            <a:r>
              <a:rPr lang="pl-PL" sz="1400" dirty="0" smtClean="0"/>
              <a:t>): EHLABE, REAS, </a:t>
            </a:r>
            <a:r>
              <a:rPr lang="pl-PL" sz="1400" dirty="0" err="1" smtClean="0"/>
              <a:t>Fundación</a:t>
            </a:r>
            <a:r>
              <a:rPr lang="pl-PL" sz="1400" dirty="0" smtClean="0"/>
              <a:t> </a:t>
            </a:r>
            <a:r>
              <a:rPr lang="pl-PL" sz="1400" dirty="0" err="1" smtClean="0"/>
              <a:t>Novia</a:t>
            </a:r>
            <a:r>
              <a:rPr lang="pl-PL" sz="1400" dirty="0" smtClean="0"/>
              <a:t> </a:t>
            </a:r>
            <a:r>
              <a:rPr lang="pl-PL" sz="1400" dirty="0" err="1" smtClean="0"/>
              <a:t>Salcedo</a:t>
            </a:r>
            <a:endParaRPr lang="en-GB" sz="1400" dirty="0"/>
          </a:p>
        </p:txBody>
      </p:sp>
    </p:spTree>
    <p:extLst>
      <p:ext uri="{BB962C8B-B14F-4D97-AF65-F5344CB8AC3E}">
        <p14:creationId xmlns:p14="http://schemas.microsoft.com/office/powerpoint/2010/main" val="1917724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8" y="1036199"/>
            <a:ext cx="6476995" cy="605730"/>
          </a:xfrm>
          <a:solidFill>
            <a:schemeClr val="accent1"/>
          </a:solidFill>
        </p:spPr>
        <p:txBody>
          <a:bodyPr/>
          <a:lstStyle/>
          <a:p>
            <a:r>
              <a:rPr lang="en-US" sz="1800" dirty="0" smtClean="0">
                <a:latin typeface="Arial"/>
                <a:cs typeface="Arial"/>
              </a:rPr>
              <a:t>SOCIAL INNOVATION IN THE BASQUE COUNTRY</a:t>
            </a:r>
            <a:endParaRPr lang="en-US" sz="180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17</a:t>
            </a:fld>
            <a:endParaRPr lang="en-US" dirty="0"/>
          </a:p>
        </p:txBody>
      </p:sp>
      <p:sp>
        <p:nvSpPr>
          <p:cNvPr id="3" name="Rectángulo 2"/>
          <p:cNvSpPr/>
          <p:nvPr/>
        </p:nvSpPr>
        <p:spPr>
          <a:xfrm>
            <a:off x="689429" y="2274838"/>
            <a:ext cx="7818250" cy="923330"/>
          </a:xfrm>
          <a:prstGeom prst="rect">
            <a:avLst/>
          </a:prstGeom>
        </p:spPr>
        <p:txBody>
          <a:bodyPr wrap="square">
            <a:spAutoFit/>
          </a:bodyPr>
          <a:lstStyle/>
          <a:p>
            <a:endParaRPr lang="en-GB" dirty="0" smtClean="0"/>
          </a:p>
          <a:p>
            <a:endParaRPr lang="en-GB" dirty="0"/>
          </a:p>
          <a:p>
            <a:r>
              <a:rPr lang="en-GB" dirty="0" smtClean="0"/>
              <a:t> </a:t>
            </a:r>
            <a:endParaRPr lang="en-GB" dirty="0"/>
          </a:p>
        </p:txBody>
      </p:sp>
      <p:sp>
        <p:nvSpPr>
          <p:cNvPr id="5" name="CuadroTexto 4"/>
          <p:cNvSpPr txBox="1"/>
          <p:nvPr/>
        </p:nvSpPr>
        <p:spPr>
          <a:xfrm>
            <a:off x="462643" y="1974334"/>
            <a:ext cx="8635697" cy="4524316"/>
          </a:xfrm>
          <a:prstGeom prst="rect">
            <a:avLst/>
          </a:prstGeom>
          <a:noFill/>
        </p:spPr>
        <p:txBody>
          <a:bodyPr wrap="none" rtlCol="0">
            <a:spAutoFit/>
          </a:bodyPr>
          <a:lstStyle/>
          <a:p>
            <a:r>
              <a:rPr lang="en-GB" dirty="0" smtClean="0"/>
              <a:t>Social Innovation in the RIS3 Strategy included in the Basque Smart Specialization Strategy </a:t>
            </a:r>
          </a:p>
          <a:p>
            <a:r>
              <a:rPr lang="en-GB" dirty="0" smtClean="0"/>
              <a:t>(Basque Plan of Science, Technology and Innovation 2020)-reflects and addresses</a:t>
            </a:r>
          </a:p>
          <a:p>
            <a:r>
              <a:rPr lang="en-GB" dirty="0" smtClean="0"/>
              <a:t> key societal challenges:</a:t>
            </a:r>
          </a:p>
          <a:p>
            <a:endParaRPr lang="en-GB" dirty="0"/>
          </a:p>
          <a:p>
            <a:pPr marL="285750" indent="-285750">
              <a:buFont typeface="Arial"/>
              <a:buChar char="•"/>
            </a:pPr>
            <a:r>
              <a:rPr lang="en-GB" dirty="0" smtClean="0"/>
              <a:t>Evaluation and socioeconomic impact of SI</a:t>
            </a:r>
          </a:p>
          <a:p>
            <a:endParaRPr lang="en-GB" dirty="0" smtClean="0"/>
          </a:p>
          <a:p>
            <a:pPr marL="285750" indent="-285750">
              <a:buFont typeface="Arial"/>
              <a:buChar char="•"/>
            </a:pPr>
            <a:r>
              <a:rPr lang="en-GB" dirty="0" smtClean="0"/>
              <a:t>Support of Good Practices of SI in the Basque Country</a:t>
            </a:r>
          </a:p>
          <a:p>
            <a:endParaRPr lang="en-GB" dirty="0" smtClean="0"/>
          </a:p>
          <a:p>
            <a:pPr marL="285750" indent="-285750">
              <a:buFont typeface="Arial"/>
              <a:buChar char="•"/>
            </a:pPr>
            <a:r>
              <a:rPr lang="en-GB" dirty="0" smtClean="0"/>
              <a:t>Support of cooperation and social entrepreneurship, especially in the following areas: </a:t>
            </a:r>
          </a:p>
          <a:p>
            <a:r>
              <a:rPr lang="en-GB" dirty="0"/>
              <a:t>	</a:t>
            </a:r>
            <a:r>
              <a:rPr lang="en-GB" dirty="0" smtClean="0"/>
              <a:t>ageing population, education and life-long learning, employment, work place </a:t>
            </a:r>
            <a:endParaRPr lang="en-GB" dirty="0"/>
          </a:p>
          <a:p>
            <a:r>
              <a:rPr lang="en-GB" dirty="0" smtClean="0"/>
              <a:t>	innovation</a:t>
            </a:r>
          </a:p>
          <a:p>
            <a:endParaRPr lang="en-GB" dirty="0" smtClean="0"/>
          </a:p>
          <a:p>
            <a:pPr marL="285750" indent="-285750">
              <a:buFont typeface="Arial"/>
              <a:buChar char="•"/>
            </a:pPr>
            <a:r>
              <a:rPr lang="en-GB" dirty="0" smtClean="0"/>
              <a:t>Increase presence in European Project to transform the Basque Country into an</a:t>
            </a:r>
          </a:p>
          <a:p>
            <a:r>
              <a:rPr lang="en-GB" dirty="0"/>
              <a:t>	</a:t>
            </a:r>
            <a:r>
              <a:rPr lang="en-GB" dirty="0" smtClean="0"/>
              <a:t>important node of SI in Europe</a:t>
            </a:r>
          </a:p>
          <a:p>
            <a:endParaRPr lang="en-GB" dirty="0"/>
          </a:p>
          <a:p>
            <a:endParaRPr lang="en-GB" dirty="0"/>
          </a:p>
        </p:txBody>
      </p:sp>
    </p:spTree>
    <p:extLst>
      <p:ext uri="{BB962C8B-B14F-4D97-AF65-F5344CB8AC3E}">
        <p14:creationId xmlns:p14="http://schemas.microsoft.com/office/powerpoint/2010/main" val="1696347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8" y="1036199"/>
            <a:ext cx="6476995" cy="605730"/>
          </a:xfrm>
          <a:solidFill>
            <a:schemeClr val="accent1"/>
          </a:solidFill>
        </p:spPr>
        <p:txBody>
          <a:bodyPr/>
          <a:lstStyle/>
          <a:p>
            <a:r>
              <a:rPr lang="en-US" sz="1800" dirty="0">
                <a:latin typeface="Arial"/>
                <a:cs typeface="Arial"/>
              </a:rPr>
              <a:t>SOCIAL INNOVATION IN THE BASQUE COUNTRY</a:t>
            </a: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18</a:t>
            </a:fld>
            <a:endParaRPr lang="en-US" dirty="0"/>
          </a:p>
        </p:txBody>
      </p:sp>
      <p:sp>
        <p:nvSpPr>
          <p:cNvPr id="3" name="Rectángulo 2"/>
          <p:cNvSpPr/>
          <p:nvPr/>
        </p:nvSpPr>
        <p:spPr>
          <a:xfrm>
            <a:off x="689429" y="2274838"/>
            <a:ext cx="7818250" cy="923330"/>
          </a:xfrm>
          <a:prstGeom prst="rect">
            <a:avLst/>
          </a:prstGeom>
        </p:spPr>
        <p:txBody>
          <a:bodyPr wrap="square">
            <a:spAutoFit/>
          </a:bodyPr>
          <a:lstStyle/>
          <a:p>
            <a:endParaRPr lang="en-GB" dirty="0" smtClean="0"/>
          </a:p>
          <a:p>
            <a:endParaRPr lang="en-GB" dirty="0"/>
          </a:p>
          <a:p>
            <a:r>
              <a:rPr lang="en-GB" dirty="0" smtClean="0"/>
              <a:t> </a:t>
            </a:r>
            <a:endParaRPr lang="en-GB" dirty="0"/>
          </a:p>
        </p:txBody>
      </p:sp>
      <p:sp>
        <p:nvSpPr>
          <p:cNvPr id="5" name="CuadroTexto 4"/>
          <p:cNvSpPr txBox="1"/>
          <p:nvPr/>
        </p:nvSpPr>
        <p:spPr>
          <a:xfrm>
            <a:off x="462643" y="1974334"/>
            <a:ext cx="8507457" cy="4524316"/>
          </a:xfrm>
          <a:prstGeom prst="rect">
            <a:avLst/>
          </a:prstGeom>
          <a:noFill/>
        </p:spPr>
        <p:txBody>
          <a:bodyPr wrap="none" rtlCol="0">
            <a:spAutoFit/>
          </a:bodyPr>
          <a:lstStyle/>
          <a:p>
            <a:r>
              <a:rPr lang="en-GB" dirty="0" smtClean="0"/>
              <a:t>Social Innovation is included the RIS3 Strategy Basque Smart Specialization Strategy </a:t>
            </a:r>
          </a:p>
          <a:p>
            <a:r>
              <a:rPr lang="en-GB" dirty="0" smtClean="0"/>
              <a:t>(Basque Plan of Science, Technology and Innovation 2020)-reflects and addresses</a:t>
            </a:r>
          </a:p>
          <a:p>
            <a:r>
              <a:rPr lang="en-GB" dirty="0" smtClean="0"/>
              <a:t> key societal challenges:</a:t>
            </a:r>
          </a:p>
          <a:p>
            <a:endParaRPr lang="en-GB" dirty="0"/>
          </a:p>
          <a:p>
            <a:pPr marL="285750" indent="-285750">
              <a:buFont typeface="Arial"/>
              <a:buChar char="•"/>
            </a:pPr>
            <a:r>
              <a:rPr lang="en-GB" dirty="0" smtClean="0"/>
              <a:t>Evaluation and socioeconomic impact of SI</a:t>
            </a:r>
          </a:p>
          <a:p>
            <a:endParaRPr lang="en-GB" dirty="0" smtClean="0"/>
          </a:p>
          <a:p>
            <a:pPr marL="285750" indent="-285750">
              <a:buFont typeface="Arial"/>
              <a:buChar char="•"/>
            </a:pPr>
            <a:r>
              <a:rPr lang="en-GB" dirty="0" smtClean="0"/>
              <a:t>Support of Good Practices of SI in the Basque Country</a:t>
            </a:r>
          </a:p>
          <a:p>
            <a:endParaRPr lang="en-GB" dirty="0" smtClean="0"/>
          </a:p>
          <a:p>
            <a:pPr marL="285750" indent="-285750">
              <a:buFont typeface="Arial"/>
              <a:buChar char="•"/>
            </a:pPr>
            <a:r>
              <a:rPr lang="en-GB" dirty="0" smtClean="0"/>
              <a:t>Support of cooperation and social entrepreneurship, especially in the following areas: </a:t>
            </a:r>
          </a:p>
          <a:p>
            <a:r>
              <a:rPr lang="en-GB" dirty="0"/>
              <a:t>	</a:t>
            </a:r>
            <a:r>
              <a:rPr lang="en-GB" dirty="0" smtClean="0"/>
              <a:t>ageing population, education and life-long learning, employment, work place </a:t>
            </a:r>
            <a:endParaRPr lang="en-GB" dirty="0"/>
          </a:p>
          <a:p>
            <a:r>
              <a:rPr lang="en-GB" dirty="0" smtClean="0"/>
              <a:t>	innovation</a:t>
            </a:r>
          </a:p>
          <a:p>
            <a:endParaRPr lang="en-GB" dirty="0" smtClean="0"/>
          </a:p>
          <a:p>
            <a:pPr marL="285750" indent="-285750">
              <a:buFont typeface="Arial"/>
              <a:buChar char="•"/>
            </a:pPr>
            <a:r>
              <a:rPr lang="en-GB" dirty="0" smtClean="0"/>
              <a:t>Increase presence in European Project to transform the Basque Country into an</a:t>
            </a:r>
          </a:p>
          <a:p>
            <a:r>
              <a:rPr lang="en-GB" dirty="0"/>
              <a:t>	</a:t>
            </a:r>
            <a:r>
              <a:rPr lang="en-GB" dirty="0" smtClean="0"/>
              <a:t>important node of SI in Europe</a:t>
            </a:r>
          </a:p>
          <a:p>
            <a:endParaRPr lang="en-GB" dirty="0"/>
          </a:p>
          <a:p>
            <a:endParaRPr lang="en-GB" dirty="0"/>
          </a:p>
        </p:txBody>
      </p:sp>
    </p:spTree>
    <p:extLst>
      <p:ext uri="{BB962C8B-B14F-4D97-AF65-F5344CB8AC3E}">
        <p14:creationId xmlns:p14="http://schemas.microsoft.com/office/powerpoint/2010/main" val="2354714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8" y="1036199"/>
            <a:ext cx="6476995" cy="605730"/>
          </a:xfrm>
          <a:solidFill>
            <a:schemeClr val="accent1"/>
          </a:solidFill>
        </p:spPr>
        <p:txBody>
          <a:bodyPr/>
          <a:lstStyle/>
          <a:p>
            <a:r>
              <a:rPr lang="en-US" sz="1800" dirty="0" smtClean="0">
                <a:latin typeface="Arial"/>
                <a:cs typeface="Arial"/>
              </a:rPr>
              <a:t>CONCLUSIONS</a:t>
            </a:r>
            <a:endParaRPr lang="en-US" sz="180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19</a:t>
            </a:fld>
            <a:endParaRPr lang="en-US" dirty="0"/>
          </a:p>
        </p:txBody>
      </p:sp>
      <p:sp>
        <p:nvSpPr>
          <p:cNvPr id="3" name="Rectángulo 2"/>
          <p:cNvSpPr/>
          <p:nvPr/>
        </p:nvSpPr>
        <p:spPr>
          <a:xfrm>
            <a:off x="689429" y="2274838"/>
            <a:ext cx="7818250" cy="923330"/>
          </a:xfrm>
          <a:prstGeom prst="rect">
            <a:avLst/>
          </a:prstGeom>
        </p:spPr>
        <p:txBody>
          <a:bodyPr wrap="square">
            <a:spAutoFit/>
          </a:bodyPr>
          <a:lstStyle/>
          <a:p>
            <a:endParaRPr lang="en-GB" dirty="0" smtClean="0"/>
          </a:p>
          <a:p>
            <a:endParaRPr lang="en-GB" dirty="0"/>
          </a:p>
          <a:p>
            <a:r>
              <a:rPr lang="en-GB" dirty="0" smtClean="0"/>
              <a:t> </a:t>
            </a:r>
            <a:endParaRPr lang="en-GB" dirty="0"/>
          </a:p>
        </p:txBody>
      </p:sp>
      <p:sp>
        <p:nvSpPr>
          <p:cNvPr id="5" name="CuadroTexto 4"/>
          <p:cNvSpPr txBox="1"/>
          <p:nvPr/>
        </p:nvSpPr>
        <p:spPr>
          <a:xfrm>
            <a:off x="462643" y="2409763"/>
            <a:ext cx="3175000" cy="2369880"/>
          </a:xfrm>
          <a:prstGeom prst="rect">
            <a:avLst/>
          </a:prstGeom>
          <a:noFill/>
        </p:spPr>
        <p:txBody>
          <a:bodyPr wrap="square" rtlCol="0">
            <a:spAutoFit/>
          </a:bodyPr>
          <a:lstStyle/>
          <a:p>
            <a:r>
              <a:rPr lang="en-GB" sz="2000" b="1" dirty="0" smtClean="0">
                <a:solidFill>
                  <a:srgbClr val="000000"/>
                </a:solidFill>
                <a:ea typeface="Garamond" charset="0"/>
                <a:cs typeface="Garamond" charset="0"/>
              </a:rPr>
              <a:t>Drivers</a:t>
            </a:r>
          </a:p>
          <a:p>
            <a:endParaRPr lang="en-GB" sz="2000" b="1" dirty="0" smtClean="0">
              <a:solidFill>
                <a:srgbClr val="000000"/>
              </a:solidFill>
              <a:ea typeface="Garamond" charset="0"/>
              <a:cs typeface="Garamond" charset="0"/>
            </a:endParaRPr>
          </a:p>
          <a:p>
            <a:pPr marL="285750" indent="-285750">
              <a:buFont typeface="Arial"/>
              <a:buChar char="•"/>
            </a:pPr>
            <a:r>
              <a:rPr lang="en-GB" dirty="0" smtClean="0">
                <a:solidFill>
                  <a:srgbClr val="000000"/>
                </a:solidFill>
                <a:ea typeface="Garamond" charset="0"/>
                <a:cs typeface="Garamond" charset="0"/>
              </a:rPr>
              <a:t>Institutional support</a:t>
            </a:r>
          </a:p>
          <a:p>
            <a:pPr marL="285750" indent="-285750">
              <a:buFont typeface="Arial"/>
              <a:buChar char="•"/>
            </a:pPr>
            <a:r>
              <a:rPr lang="en-GB" dirty="0" smtClean="0">
                <a:solidFill>
                  <a:srgbClr val="000000"/>
                </a:solidFill>
                <a:ea typeface="Garamond" charset="0"/>
                <a:cs typeface="Garamond" charset="0"/>
              </a:rPr>
              <a:t>Entrepreneurial initiative</a:t>
            </a:r>
          </a:p>
          <a:p>
            <a:pPr marL="285750" indent="-285750">
              <a:buFont typeface="Arial"/>
              <a:buChar char="•"/>
            </a:pPr>
            <a:r>
              <a:rPr lang="en-GB" dirty="0" smtClean="0">
                <a:solidFill>
                  <a:srgbClr val="000000"/>
                </a:solidFill>
                <a:ea typeface="Garamond" charset="0"/>
                <a:cs typeface="Garamond" charset="0"/>
              </a:rPr>
              <a:t>Network of Agents</a:t>
            </a:r>
          </a:p>
          <a:p>
            <a:pPr marL="285750" indent="-285750">
              <a:buFont typeface="Arial"/>
              <a:buChar char="•"/>
            </a:pPr>
            <a:r>
              <a:rPr lang="en-GB" dirty="0" smtClean="0">
                <a:solidFill>
                  <a:srgbClr val="000000"/>
                </a:solidFill>
                <a:ea typeface="Garamond" charset="0"/>
                <a:cs typeface="Garamond" charset="0"/>
              </a:rPr>
              <a:t>Human Capital</a:t>
            </a:r>
          </a:p>
          <a:p>
            <a:pPr marL="285750" indent="-285750">
              <a:buFont typeface="Arial"/>
              <a:buChar char="•"/>
            </a:pPr>
            <a:r>
              <a:rPr lang="en-GB" dirty="0" smtClean="0">
                <a:solidFill>
                  <a:srgbClr val="000000"/>
                </a:solidFill>
                <a:ea typeface="Garamond" charset="0"/>
                <a:cs typeface="Garamond" charset="0"/>
              </a:rPr>
              <a:t>Social Capital- </a:t>
            </a:r>
            <a:r>
              <a:rPr lang="en-GB" dirty="0" err="1" smtClean="0">
                <a:solidFill>
                  <a:srgbClr val="000000"/>
                </a:solidFill>
                <a:ea typeface="Garamond" charset="0"/>
                <a:cs typeface="Garamond" charset="0"/>
              </a:rPr>
              <a:t>Auzolan</a:t>
            </a:r>
            <a:endParaRPr lang="en-GB" dirty="0" smtClean="0">
              <a:solidFill>
                <a:srgbClr val="000000"/>
              </a:solidFill>
              <a:ea typeface="Garamond" charset="0"/>
              <a:cs typeface="Garamond" charset="0"/>
            </a:endParaRPr>
          </a:p>
          <a:p>
            <a:endParaRPr lang="en-GB" dirty="0"/>
          </a:p>
        </p:txBody>
      </p:sp>
      <p:sp>
        <p:nvSpPr>
          <p:cNvPr id="7" name="CuadroTexto 6"/>
          <p:cNvSpPr txBox="1"/>
          <p:nvPr/>
        </p:nvSpPr>
        <p:spPr>
          <a:xfrm>
            <a:off x="4759121" y="2456918"/>
            <a:ext cx="3685624" cy="2092881"/>
          </a:xfrm>
          <a:prstGeom prst="rect">
            <a:avLst/>
          </a:prstGeom>
          <a:noFill/>
        </p:spPr>
        <p:txBody>
          <a:bodyPr wrap="none" rtlCol="0">
            <a:spAutoFit/>
          </a:bodyPr>
          <a:lstStyle/>
          <a:p>
            <a:r>
              <a:rPr lang="en-GB" sz="2000" b="1" dirty="0" smtClean="0">
                <a:solidFill>
                  <a:srgbClr val="000000"/>
                </a:solidFill>
                <a:ea typeface="Garamond" charset="0"/>
                <a:cs typeface="Garamond" charset="0"/>
              </a:rPr>
              <a:t>Barriers</a:t>
            </a:r>
          </a:p>
          <a:p>
            <a:endParaRPr lang="en-GB" sz="2000" b="1" dirty="0" smtClean="0">
              <a:solidFill>
                <a:srgbClr val="000000"/>
              </a:solidFill>
              <a:ea typeface="Garamond" charset="0"/>
              <a:cs typeface="Garamond" charset="0"/>
            </a:endParaRPr>
          </a:p>
          <a:p>
            <a:pPr marL="285750" indent="-285750">
              <a:buFont typeface="Arial"/>
              <a:buChar char="•"/>
            </a:pPr>
            <a:r>
              <a:rPr lang="en-GB" dirty="0" smtClean="0">
                <a:solidFill>
                  <a:srgbClr val="000000"/>
                </a:solidFill>
                <a:ea typeface="Garamond" charset="0"/>
                <a:cs typeface="Garamond" charset="0"/>
              </a:rPr>
              <a:t>Low </a:t>
            </a:r>
            <a:r>
              <a:rPr lang="en-GB" dirty="0" err="1" smtClean="0">
                <a:solidFill>
                  <a:srgbClr val="000000"/>
                </a:solidFill>
                <a:ea typeface="Garamond" charset="0"/>
                <a:cs typeface="Garamond" charset="0"/>
              </a:rPr>
              <a:t>Connectiveness</a:t>
            </a:r>
            <a:endParaRPr lang="en-GB" dirty="0" smtClean="0">
              <a:solidFill>
                <a:srgbClr val="000000"/>
              </a:solidFill>
              <a:ea typeface="Garamond" charset="0"/>
              <a:cs typeface="Garamond" charset="0"/>
            </a:endParaRPr>
          </a:p>
          <a:p>
            <a:pPr marL="285750" indent="-285750">
              <a:buFont typeface="Arial"/>
              <a:buChar char="•"/>
            </a:pPr>
            <a:r>
              <a:rPr lang="en-GB" dirty="0" smtClean="0">
                <a:solidFill>
                  <a:srgbClr val="000000"/>
                </a:solidFill>
                <a:ea typeface="Garamond" charset="0"/>
                <a:cs typeface="Garamond" charset="0"/>
              </a:rPr>
              <a:t>Limited innovation capacity</a:t>
            </a:r>
          </a:p>
          <a:p>
            <a:pPr marL="285750" indent="-285750">
              <a:buFont typeface="Arial"/>
              <a:buChar char="•"/>
            </a:pPr>
            <a:r>
              <a:rPr lang="en-GB" dirty="0" smtClean="0">
                <a:solidFill>
                  <a:srgbClr val="000000"/>
                </a:solidFill>
                <a:ea typeface="Garamond" charset="0"/>
                <a:cs typeface="Garamond" charset="0"/>
              </a:rPr>
              <a:t>Scarce technological development</a:t>
            </a:r>
          </a:p>
          <a:p>
            <a:pPr marL="285750" indent="-285750">
              <a:buFont typeface="Arial"/>
              <a:buChar char="•"/>
            </a:pPr>
            <a:r>
              <a:rPr lang="en-GB" dirty="0" smtClean="0">
                <a:solidFill>
                  <a:srgbClr val="000000"/>
                </a:solidFill>
                <a:ea typeface="Garamond" charset="0"/>
                <a:cs typeface="Garamond" charset="0"/>
              </a:rPr>
              <a:t>Low culture of innovation</a:t>
            </a:r>
          </a:p>
          <a:p>
            <a:endParaRPr lang="en-GB" dirty="0">
              <a:solidFill>
                <a:srgbClr val="000000"/>
              </a:solidFill>
            </a:endParaRPr>
          </a:p>
        </p:txBody>
      </p:sp>
    </p:spTree>
    <p:extLst>
      <p:ext uri="{BB962C8B-B14F-4D97-AF65-F5344CB8AC3E}">
        <p14:creationId xmlns:p14="http://schemas.microsoft.com/office/powerpoint/2010/main" val="976239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148" y="537270"/>
            <a:ext cx="6159495" cy="1213516"/>
          </a:xfrm>
        </p:spPr>
        <p:txBody>
          <a:bodyPr/>
          <a:lstStyle/>
          <a:p>
            <a:r>
              <a:rPr lang="en-US" dirty="0" smtClean="0"/>
              <a:t>Index</a:t>
            </a:r>
            <a:endParaRPr lang="en-US" dirty="0"/>
          </a:p>
        </p:txBody>
      </p:sp>
      <p:sp>
        <p:nvSpPr>
          <p:cNvPr id="6" name="Date Placeholder 5"/>
          <p:cNvSpPr>
            <a:spLocks noGrp="1"/>
          </p:cNvSpPr>
          <p:nvPr>
            <p:ph type="dt" sz="half" idx="23"/>
          </p:nvPr>
        </p:nvSpPr>
        <p:spPr/>
        <p:txBody>
          <a:bodyPr/>
          <a:lstStyle/>
          <a:p>
            <a:r>
              <a:rPr lang="en-US" dirty="0" smtClean="0"/>
              <a:t>26-30TH JUNE 2017</a:t>
            </a:r>
            <a:endParaRPr lang="en-US" dirty="0"/>
          </a:p>
        </p:txBody>
      </p:sp>
      <p:sp>
        <p:nvSpPr>
          <p:cNvPr id="7" name="Footer Placeholder 6"/>
          <p:cNvSpPr>
            <a:spLocks noGrp="1"/>
          </p:cNvSpPr>
          <p:nvPr>
            <p:ph type="ftr" sz="quarter" idx="24"/>
          </p:nvPr>
        </p:nvSpPr>
        <p:spPr>
          <a:xfrm>
            <a:off x="634999" y="6175192"/>
            <a:ext cx="4442055" cy="190240"/>
          </a:xfrm>
        </p:spPr>
        <p:txBody>
          <a:bodyPr/>
          <a:lstStyle/>
          <a:p>
            <a:r>
              <a:rPr lang="en-US" dirty="0" smtClean="0"/>
              <a:t>Social Innovation Policies in the Basque Country</a:t>
            </a:r>
            <a:endParaRPr lang="en-US" dirty="0"/>
          </a:p>
        </p:txBody>
      </p:sp>
      <p:sp>
        <p:nvSpPr>
          <p:cNvPr id="8" name="Slide Number Placeholder 7"/>
          <p:cNvSpPr>
            <a:spLocks noGrp="1"/>
          </p:cNvSpPr>
          <p:nvPr>
            <p:ph type="sldNum" sz="quarter" idx="25"/>
          </p:nvPr>
        </p:nvSpPr>
        <p:spPr/>
        <p:txBody>
          <a:bodyPr/>
          <a:lstStyle/>
          <a:p>
            <a:fld id="{953BEDAD-9C8E-2045-93D0-B80FF72E2CE4}" type="slidenum">
              <a:rPr lang="en-US" smtClean="0"/>
              <a:pPr/>
              <a:t>2</a:t>
            </a:fld>
            <a:endParaRPr lang="en-US" dirty="0"/>
          </a:p>
        </p:txBody>
      </p:sp>
      <p:sp>
        <p:nvSpPr>
          <p:cNvPr id="11" name="CuadroTexto 10"/>
          <p:cNvSpPr txBox="1"/>
          <p:nvPr/>
        </p:nvSpPr>
        <p:spPr>
          <a:xfrm>
            <a:off x="740620" y="1566120"/>
            <a:ext cx="4788490" cy="2308324"/>
          </a:xfrm>
          <a:prstGeom prst="rect">
            <a:avLst/>
          </a:prstGeom>
          <a:noFill/>
        </p:spPr>
        <p:txBody>
          <a:bodyPr wrap="none" rtlCol="0">
            <a:spAutoFit/>
          </a:bodyPr>
          <a:lstStyle/>
          <a:p>
            <a:pPr marL="342900" indent="-342900">
              <a:buFont typeface="+mj-lt"/>
              <a:buAutoNum type="arabicPeriod"/>
            </a:pPr>
            <a:r>
              <a:rPr lang="en-GB" dirty="0" smtClean="0">
                <a:uFill>
                  <a:solidFill>
                    <a:schemeClr val="accent1"/>
                  </a:solidFill>
                </a:uFill>
                <a:latin typeface="Arial"/>
              </a:rPr>
              <a:t>Background</a:t>
            </a:r>
            <a:r>
              <a:rPr lang="en-GB" b="1" dirty="0" smtClean="0">
                <a:uFill>
                  <a:solidFill>
                    <a:schemeClr val="accent1"/>
                  </a:solidFill>
                </a:uFill>
                <a:latin typeface="Arial"/>
              </a:rPr>
              <a:t> </a:t>
            </a:r>
            <a:r>
              <a:rPr lang="en-GB" dirty="0" smtClean="0">
                <a:uFill>
                  <a:solidFill>
                    <a:schemeClr val="accent1"/>
                  </a:solidFill>
                </a:uFill>
                <a:latin typeface="Arial"/>
              </a:rPr>
              <a:t>Context</a:t>
            </a:r>
          </a:p>
          <a:p>
            <a:endParaRPr lang="en-GB" dirty="0" smtClean="0">
              <a:latin typeface="Arial"/>
            </a:endParaRPr>
          </a:p>
          <a:p>
            <a:pPr marL="342900" indent="-342900">
              <a:buFont typeface="+mj-lt"/>
              <a:buAutoNum type="arabicPeriod"/>
            </a:pPr>
            <a:r>
              <a:rPr lang="en-GB" dirty="0" smtClean="0">
                <a:latin typeface="Arial"/>
              </a:rPr>
              <a:t>Basque Innovation System</a:t>
            </a:r>
          </a:p>
          <a:p>
            <a:endParaRPr lang="en-GB" dirty="0" smtClean="0">
              <a:latin typeface="Arial"/>
            </a:endParaRPr>
          </a:p>
          <a:p>
            <a:pPr marL="342900" indent="-342900">
              <a:buFont typeface="+mj-lt"/>
              <a:buAutoNum type="arabicPeriod"/>
            </a:pPr>
            <a:r>
              <a:rPr lang="en-GB" dirty="0" smtClean="0">
                <a:latin typeface="Arial"/>
              </a:rPr>
              <a:t>Basque Science and Technology Network</a:t>
            </a:r>
          </a:p>
          <a:p>
            <a:endParaRPr lang="en-GB" dirty="0" smtClean="0">
              <a:latin typeface="Arial"/>
            </a:endParaRPr>
          </a:p>
          <a:p>
            <a:pPr marL="342900" indent="-342900">
              <a:buFont typeface="+mj-lt"/>
              <a:buAutoNum type="arabicPeriod"/>
            </a:pPr>
            <a:r>
              <a:rPr lang="en-GB" dirty="0" smtClean="0">
                <a:latin typeface="Arial"/>
              </a:rPr>
              <a:t>Social Innovation in the Basque Country</a:t>
            </a:r>
          </a:p>
          <a:p>
            <a:pPr marL="342900" indent="-342900">
              <a:buFont typeface="+mj-lt"/>
              <a:buAutoNum type="arabicPeriod"/>
            </a:pPr>
            <a:endParaRPr lang="en-GB" dirty="0">
              <a:latin typeface="Arial"/>
            </a:endParaRPr>
          </a:p>
        </p:txBody>
      </p:sp>
    </p:spTree>
    <p:extLst>
      <p:ext uri="{BB962C8B-B14F-4D97-AF65-F5344CB8AC3E}">
        <p14:creationId xmlns:p14="http://schemas.microsoft.com/office/powerpoint/2010/main" val="2969775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dirty="0" smtClean="0"/>
              <a:t>Introducing the Social Innovation Community (SIC)</a:t>
            </a:r>
            <a:endParaRPr lang="en-US" dirty="0"/>
          </a:p>
        </p:txBody>
      </p:sp>
      <p:sp>
        <p:nvSpPr>
          <p:cNvPr id="16" name="Text Placeholder 15"/>
          <p:cNvSpPr>
            <a:spLocks noGrp="1"/>
          </p:cNvSpPr>
          <p:nvPr>
            <p:ph type="body" sz="quarter" idx="10"/>
          </p:nvPr>
        </p:nvSpPr>
        <p:spPr>
          <a:xfrm>
            <a:off x="526149" y="4352322"/>
            <a:ext cx="3301314" cy="447675"/>
          </a:xfrm>
        </p:spPr>
        <p:txBody>
          <a:bodyPr/>
          <a:lstStyle/>
          <a:p>
            <a:r>
              <a:rPr lang="en-US" dirty="0" smtClean="0"/>
              <a:t>29</a:t>
            </a:r>
            <a:r>
              <a:rPr lang="en-US" baseline="30000" dirty="0" smtClean="0"/>
              <a:t>th</a:t>
            </a:r>
            <a:r>
              <a:rPr lang="en-US" dirty="0" smtClean="0"/>
              <a:t> June 2017</a:t>
            </a:r>
            <a:endParaRPr lang="en-US" dirty="0"/>
          </a:p>
        </p:txBody>
      </p:sp>
    </p:spTree>
    <p:extLst>
      <p:ext uri="{BB962C8B-B14F-4D97-AF65-F5344CB8AC3E}">
        <p14:creationId xmlns:p14="http://schemas.microsoft.com/office/powerpoint/2010/main" val="194860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tretch>
            <a:fillRect/>
          </a:stretch>
        </p:blipFill>
        <p:spPr>
          <a:xfrm>
            <a:off x="2210480" y="1160688"/>
            <a:ext cx="6933520" cy="5200140"/>
          </a:xfrm>
        </p:spPr>
      </p:pic>
      <p:sp>
        <p:nvSpPr>
          <p:cNvPr id="2" name="Text Placeholder 1"/>
          <p:cNvSpPr>
            <a:spLocks noGrp="1"/>
          </p:cNvSpPr>
          <p:nvPr>
            <p:ph type="body" sz="quarter" idx="13"/>
          </p:nvPr>
        </p:nvSpPr>
        <p:spPr/>
        <p:txBody>
          <a:bodyPr/>
          <a:lstStyle/>
          <a:p>
            <a:endParaRPr lang="en-US"/>
          </a:p>
        </p:txBody>
      </p:sp>
      <p:sp>
        <p:nvSpPr>
          <p:cNvPr id="7" name="Text Placeholder 6"/>
          <p:cNvSpPr>
            <a:spLocks noGrp="1"/>
          </p:cNvSpPr>
          <p:nvPr>
            <p:ph type="body" sz="quarter" idx="10"/>
          </p:nvPr>
        </p:nvSpPr>
        <p:spPr/>
        <p:txBody>
          <a:bodyPr/>
          <a:lstStyle/>
          <a:p>
            <a:r>
              <a:rPr lang="en-GB" sz="2000" dirty="0"/>
              <a:t>SIC will engage, strengthen and connect existing social innovation networks and projects, funded by the European </a:t>
            </a:r>
            <a:r>
              <a:rPr lang="en-GB" sz="2000" dirty="0" smtClean="0"/>
              <a:t>Commission</a:t>
            </a:r>
            <a:endParaRPr lang="en-GB" sz="2000" dirty="0"/>
          </a:p>
          <a:p>
            <a:endParaRPr lang="en-US" dirty="0"/>
          </a:p>
        </p:txBody>
      </p:sp>
    </p:spTree>
    <p:extLst>
      <p:ext uri="{BB962C8B-B14F-4D97-AF65-F5344CB8AC3E}">
        <p14:creationId xmlns:p14="http://schemas.microsoft.com/office/powerpoint/2010/main" val="3063253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26148" y="1342571"/>
            <a:ext cx="4342380" cy="4596971"/>
          </a:xfrm>
        </p:spPr>
        <p:txBody>
          <a:bodyPr/>
          <a:lstStyle/>
          <a:p>
            <a:r>
              <a:rPr lang="en-GB" sz="1800" dirty="0">
                <a:latin typeface="Arial"/>
                <a:cs typeface="Arial"/>
              </a:rPr>
              <a:t>SIC is </a:t>
            </a:r>
            <a:r>
              <a:rPr lang="en-GB" sz="1800" dirty="0" smtClean="0">
                <a:latin typeface="Arial"/>
                <a:cs typeface="Arial"/>
              </a:rPr>
              <a:t>a </a:t>
            </a:r>
            <a:r>
              <a:rPr lang="en-GB" sz="1800" dirty="0">
                <a:latin typeface="Arial"/>
                <a:cs typeface="Arial"/>
              </a:rPr>
              <a:t>Horizon 2020 project, </a:t>
            </a:r>
            <a:r>
              <a:rPr lang="en-GB" sz="1800" dirty="0" smtClean="0">
                <a:latin typeface="Arial"/>
                <a:cs typeface="Arial"/>
              </a:rPr>
              <a:t>which over the next three years </a:t>
            </a:r>
            <a:r>
              <a:rPr lang="en-GB" sz="1800" dirty="0">
                <a:latin typeface="Arial"/>
                <a:cs typeface="Arial"/>
              </a:rPr>
              <a:t>aims to create a network of networks in the field of social innovation. </a:t>
            </a:r>
          </a:p>
          <a:p>
            <a:endParaRPr lang="en-GB" sz="1800" dirty="0">
              <a:latin typeface="Arial"/>
              <a:cs typeface="Arial"/>
            </a:endParaRPr>
          </a:p>
          <a:p>
            <a:r>
              <a:rPr lang="en-GB" sz="1800" dirty="0">
                <a:latin typeface="Arial"/>
                <a:cs typeface="Arial"/>
              </a:rPr>
              <a:t>Our aim is to make the field of social innovation in Europe more than the sum of its parts. Funded by the European Commission and run by a consortium of 12 leading organisations across Europe, SIC will engage, strengthen and connect existing social innovation networks. </a:t>
            </a:r>
          </a:p>
        </p:txBody>
      </p:sp>
      <p:pic>
        <p:nvPicPr>
          <p:cNvPr id="9" name="Picture Placeholder 8"/>
          <p:cNvPicPr>
            <a:picLocks noGrp="1" noChangeAspect="1"/>
          </p:cNvPicPr>
          <p:nvPr>
            <p:ph type="pic" idx="13"/>
          </p:nvPr>
        </p:nvPicPr>
        <p:blipFill>
          <a:blip r:embed="rId2" cstate="email">
            <a:extLst>
              <a:ext uri="{28A0092B-C50C-407E-A947-70E740481C1C}">
                <a14:useLocalDpi xmlns:a14="http://schemas.microsoft.com/office/drawing/2010/main"/>
              </a:ext>
            </a:extLst>
          </a:blip>
          <a:stretch>
            <a:fillRect/>
          </a:stretch>
        </p:blipFill>
        <p:spPr>
          <a:xfrm>
            <a:off x="5288169" y="1342571"/>
            <a:ext cx="2938770" cy="3909786"/>
          </a:xfrm>
        </p:spPr>
      </p:pic>
      <p:sp>
        <p:nvSpPr>
          <p:cNvPr id="4" name="Date Placeholder 3"/>
          <p:cNvSpPr>
            <a:spLocks noGrp="1"/>
          </p:cNvSpPr>
          <p:nvPr>
            <p:ph type="dt" sz="half" idx="15"/>
          </p:nvPr>
        </p:nvSpPr>
        <p:spPr/>
        <p:txBody>
          <a:bodyPr/>
          <a:lstStyle/>
          <a:p>
            <a:r>
              <a:rPr lang="en-US" dirty="0" smtClean="0"/>
              <a:t>24 OCTOBER 2016</a:t>
            </a:r>
            <a:endParaRPr lang="en-US" dirty="0"/>
          </a:p>
        </p:txBody>
      </p:sp>
      <p:sp>
        <p:nvSpPr>
          <p:cNvPr id="5" name="Footer Placeholder 4"/>
          <p:cNvSpPr>
            <a:spLocks noGrp="1"/>
          </p:cNvSpPr>
          <p:nvPr>
            <p:ph type="ftr" sz="quarter" idx="16"/>
          </p:nvPr>
        </p:nvSpPr>
        <p:spPr>
          <a:xfrm>
            <a:off x="1151618" y="6282832"/>
            <a:ext cx="3454468" cy="190240"/>
          </a:xfrm>
        </p:spPr>
        <p:txBody>
          <a:bodyPr/>
          <a:lstStyle/>
          <a:p>
            <a:r>
              <a:rPr lang="en-US" dirty="0" smtClean="0"/>
              <a:t>The Social Innovation Community (SIC)</a:t>
            </a:r>
            <a:endParaRPr lang="en-US" dirty="0"/>
          </a:p>
        </p:txBody>
      </p:sp>
      <p:sp>
        <p:nvSpPr>
          <p:cNvPr id="6" name="Slide Number Placeholder 5"/>
          <p:cNvSpPr>
            <a:spLocks noGrp="1"/>
          </p:cNvSpPr>
          <p:nvPr>
            <p:ph type="sldNum" sz="quarter" idx="17"/>
          </p:nvPr>
        </p:nvSpPr>
        <p:spPr/>
        <p:txBody>
          <a:bodyPr/>
          <a:lstStyle/>
          <a:p>
            <a:fld id="{953BEDAD-9C8E-2045-93D0-B80FF72E2CE4}" type="slidenum">
              <a:rPr lang="en-US" smtClean="0"/>
              <a:pPr/>
              <a:t>22</a:t>
            </a:fld>
            <a:endParaRPr lang="en-US" dirty="0"/>
          </a:p>
        </p:txBody>
      </p:sp>
    </p:spTree>
    <p:extLst>
      <p:ext uri="{BB962C8B-B14F-4D97-AF65-F5344CB8AC3E}">
        <p14:creationId xmlns:p14="http://schemas.microsoft.com/office/powerpoint/2010/main" val="1701515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How it works</a:t>
            </a:r>
            <a:endParaRPr lang="en-US" sz="2400" dirty="0"/>
          </a:p>
        </p:txBody>
      </p:sp>
      <p:sp>
        <p:nvSpPr>
          <p:cNvPr id="6" name="Date Placeholder 5"/>
          <p:cNvSpPr>
            <a:spLocks noGrp="1"/>
          </p:cNvSpPr>
          <p:nvPr>
            <p:ph type="dt" sz="half" idx="23"/>
          </p:nvPr>
        </p:nvSpPr>
        <p:spPr/>
        <p:txBody>
          <a:bodyPr/>
          <a:lstStyle/>
          <a:p>
            <a:r>
              <a:rPr lang="en-US" dirty="0"/>
              <a:t>24 OCTOBER 2016</a:t>
            </a:r>
          </a:p>
        </p:txBody>
      </p:sp>
      <p:sp>
        <p:nvSpPr>
          <p:cNvPr id="7" name="Footer Placeholder 6"/>
          <p:cNvSpPr>
            <a:spLocks noGrp="1"/>
          </p:cNvSpPr>
          <p:nvPr>
            <p:ph type="ftr" sz="quarter" idx="24"/>
          </p:nvPr>
        </p:nvSpPr>
        <p:spPr>
          <a:xfrm>
            <a:off x="1151618" y="6282832"/>
            <a:ext cx="3454468" cy="190240"/>
          </a:xfrm>
        </p:spPr>
        <p:txBody>
          <a:bodyPr/>
          <a:lstStyle/>
          <a:p>
            <a:r>
              <a:rPr lang="en-US" dirty="0"/>
              <a:t>The Social Innovation Community (SIC)</a:t>
            </a:r>
          </a:p>
        </p:txBody>
      </p:sp>
      <p:sp>
        <p:nvSpPr>
          <p:cNvPr id="8" name="Slide Number Placeholder 7"/>
          <p:cNvSpPr>
            <a:spLocks noGrp="1"/>
          </p:cNvSpPr>
          <p:nvPr>
            <p:ph type="sldNum" sz="quarter" idx="25"/>
          </p:nvPr>
        </p:nvSpPr>
        <p:spPr/>
        <p:txBody>
          <a:bodyPr/>
          <a:lstStyle/>
          <a:p>
            <a:fld id="{953BEDAD-9C8E-2045-93D0-B80FF72E2CE4}" type="slidenum">
              <a:rPr lang="en-US" smtClean="0"/>
              <a:pPr/>
              <a:t>23</a:t>
            </a:fld>
            <a:endParaRPr lang="en-US" dirty="0"/>
          </a:p>
        </p:txBody>
      </p:sp>
      <p:sp>
        <p:nvSpPr>
          <p:cNvPr id="10" name="Text Placeholder 9"/>
          <p:cNvSpPr>
            <a:spLocks noGrp="1"/>
          </p:cNvSpPr>
          <p:nvPr>
            <p:ph type="body" sz="quarter" idx="18"/>
          </p:nvPr>
        </p:nvSpPr>
        <p:spPr>
          <a:xfrm>
            <a:off x="526148" y="1892689"/>
            <a:ext cx="6585852" cy="4049554"/>
          </a:xfrm>
        </p:spPr>
        <p:txBody>
          <a:bodyPr/>
          <a:lstStyle/>
          <a:p>
            <a:r>
              <a:rPr lang="en-US" b="1" dirty="0" smtClean="0"/>
              <a:t>WP1: Engagement and Dissemination</a:t>
            </a:r>
          </a:p>
          <a:p>
            <a:endParaRPr lang="en-US" dirty="0"/>
          </a:p>
          <a:p>
            <a:r>
              <a:rPr lang="en-US" b="1" dirty="0" smtClean="0"/>
              <a:t>WP2: Research </a:t>
            </a:r>
          </a:p>
          <a:p>
            <a:endParaRPr lang="en-US" b="1" dirty="0"/>
          </a:p>
          <a:p>
            <a:r>
              <a:rPr lang="en-US" b="1" dirty="0" smtClean="0"/>
              <a:t>WP3: Experimentation</a:t>
            </a:r>
          </a:p>
          <a:p>
            <a:endParaRPr lang="en-US" b="1" dirty="0"/>
          </a:p>
          <a:p>
            <a:r>
              <a:rPr lang="en-US" b="1" dirty="0" smtClean="0"/>
              <a:t>WP4:Learning</a:t>
            </a:r>
          </a:p>
          <a:p>
            <a:endParaRPr lang="en-US" b="1" dirty="0"/>
          </a:p>
          <a:p>
            <a:r>
              <a:rPr lang="en-US" b="1" dirty="0" smtClean="0"/>
              <a:t>WP5: Policy</a:t>
            </a:r>
          </a:p>
          <a:p>
            <a:endParaRPr lang="en-US" b="1" dirty="0"/>
          </a:p>
          <a:p>
            <a:r>
              <a:rPr lang="en-US" b="1" dirty="0" smtClean="0"/>
              <a:t>WP6</a:t>
            </a:r>
            <a:r>
              <a:rPr lang="en-US" b="1" dirty="0"/>
              <a:t>: </a:t>
            </a:r>
            <a:r>
              <a:rPr lang="en-US" b="1" dirty="0" smtClean="0"/>
              <a:t>Strategy </a:t>
            </a:r>
            <a:r>
              <a:rPr lang="en-US" b="1" dirty="0"/>
              <a:t>Development and Impact Measurement</a:t>
            </a:r>
          </a:p>
          <a:p>
            <a:endParaRPr lang="en-US" b="1" dirty="0" smtClean="0"/>
          </a:p>
          <a:p>
            <a:r>
              <a:rPr lang="en-US" b="1" dirty="0" smtClean="0"/>
              <a:t>WP7: Project Management</a:t>
            </a:r>
          </a:p>
        </p:txBody>
      </p:sp>
    </p:spTree>
    <p:extLst>
      <p:ext uri="{BB962C8B-B14F-4D97-AF65-F5344CB8AC3E}">
        <p14:creationId xmlns:p14="http://schemas.microsoft.com/office/powerpoint/2010/main" val="958615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tretch>
            <a:fillRect/>
          </a:stretch>
        </p:blipFill>
        <p:spPr>
          <a:xfrm>
            <a:off x="624293" y="1021383"/>
            <a:ext cx="5537115" cy="4848861"/>
          </a:xfrm>
        </p:spPr>
      </p:pic>
      <p:sp>
        <p:nvSpPr>
          <p:cNvPr id="3" name="Date Placeholder 2"/>
          <p:cNvSpPr>
            <a:spLocks noGrp="1"/>
          </p:cNvSpPr>
          <p:nvPr>
            <p:ph type="dt" sz="half" idx="14"/>
          </p:nvPr>
        </p:nvSpPr>
        <p:spPr/>
        <p:txBody>
          <a:bodyPr/>
          <a:lstStyle/>
          <a:p>
            <a:r>
              <a:rPr lang="en-US" dirty="0"/>
              <a:t>24 OCTOBER 2016</a:t>
            </a:r>
          </a:p>
        </p:txBody>
      </p:sp>
      <p:sp>
        <p:nvSpPr>
          <p:cNvPr id="4" name="Footer Placeholder 3"/>
          <p:cNvSpPr>
            <a:spLocks noGrp="1"/>
          </p:cNvSpPr>
          <p:nvPr>
            <p:ph type="ftr" sz="quarter" idx="15"/>
          </p:nvPr>
        </p:nvSpPr>
        <p:spPr>
          <a:xfrm>
            <a:off x="1151618" y="6282832"/>
            <a:ext cx="3454468" cy="190240"/>
          </a:xfrm>
        </p:spPr>
        <p:txBody>
          <a:bodyPr/>
          <a:lstStyle/>
          <a:p>
            <a:r>
              <a:rPr lang="en-US" dirty="0"/>
              <a:t>The Social Innovation Community (SIC)</a:t>
            </a:r>
          </a:p>
        </p:txBody>
      </p:sp>
      <p:sp>
        <p:nvSpPr>
          <p:cNvPr id="5" name="Slide Number Placeholder 4"/>
          <p:cNvSpPr>
            <a:spLocks noGrp="1"/>
          </p:cNvSpPr>
          <p:nvPr>
            <p:ph type="sldNum" sz="quarter" idx="16"/>
          </p:nvPr>
        </p:nvSpPr>
        <p:spPr/>
        <p:txBody>
          <a:bodyPr/>
          <a:lstStyle/>
          <a:p>
            <a:fld id="{953BEDAD-9C8E-2045-93D0-B80FF72E2CE4}" type="slidenum">
              <a:rPr lang="en-US" smtClean="0"/>
              <a:pPr/>
              <a:t>24</a:t>
            </a:fld>
            <a:endParaRPr lang="en-US" dirty="0"/>
          </a:p>
        </p:txBody>
      </p:sp>
      <p:sp>
        <p:nvSpPr>
          <p:cNvPr id="2" name="TextBox 1"/>
          <p:cNvSpPr txBox="1"/>
          <p:nvPr/>
        </p:nvSpPr>
        <p:spPr>
          <a:xfrm>
            <a:off x="624293" y="383329"/>
            <a:ext cx="5629448" cy="461665"/>
          </a:xfrm>
          <a:prstGeom prst="rect">
            <a:avLst/>
          </a:prstGeom>
          <a:noFill/>
        </p:spPr>
        <p:txBody>
          <a:bodyPr wrap="square" rtlCol="0">
            <a:spAutoFit/>
          </a:bodyPr>
          <a:lstStyle/>
          <a:p>
            <a:r>
              <a:rPr lang="en-US" sz="2400" b="1" spc="30" dirty="0">
                <a:latin typeface="Century Schoolbook"/>
                <a:ea typeface="+mj-ea"/>
                <a:cs typeface="Century Schoolbook"/>
              </a:rPr>
              <a:t>How it fits together</a:t>
            </a:r>
          </a:p>
        </p:txBody>
      </p:sp>
    </p:spTree>
    <p:extLst>
      <p:ext uri="{BB962C8B-B14F-4D97-AF65-F5344CB8AC3E}">
        <p14:creationId xmlns:p14="http://schemas.microsoft.com/office/powerpoint/2010/main" val="323467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What we will do over the next three years</a:t>
            </a:r>
            <a:endParaRPr lang="en-US" sz="2400" dirty="0"/>
          </a:p>
        </p:txBody>
      </p:sp>
      <p:sp>
        <p:nvSpPr>
          <p:cNvPr id="6" name="Date Placeholder 5"/>
          <p:cNvSpPr>
            <a:spLocks noGrp="1"/>
          </p:cNvSpPr>
          <p:nvPr>
            <p:ph type="dt" sz="half" idx="23"/>
          </p:nvPr>
        </p:nvSpPr>
        <p:spPr/>
        <p:txBody>
          <a:bodyPr/>
          <a:lstStyle/>
          <a:p>
            <a:r>
              <a:rPr lang="en-US" dirty="0"/>
              <a:t>24 OCTOBER 2016</a:t>
            </a:r>
          </a:p>
        </p:txBody>
      </p:sp>
      <p:sp>
        <p:nvSpPr>
          <p:cNvPr id="7" name="Footer Placeholder 6"/>
          <p:cNvSpPr>
            <a:spLocks noGrp="1"/>
          </p:cNvSpPr>
          <p:nvPr>
            <p:ph type="ftr" sz="quarter" idx="24"/>
          </p:nvPr>
        </p:nvSpPr>
        <p:spPr>
          <a:xfrm>
            <a:off x="1151618" y="6282832"/>
            <a:ext cx="3454468" cy="190240"/>
          </a:xfrm>
        </p:spPr>
        <p:txBody>
          <a:bodyPr/>
          <a:lstStyle/>
          <a:p>
            <a:r>
              <a:rPr lang="en-US" dirty="0"/>
              <a:t>The Social Innovation Community (SIC)</a:t>
            </a:r>
          </a:p>
        </p:txBody>
      </p:sp>
      <p:sp>
        <p:nvSpPr>
          <p:cNvPr id="8" name="Slide Number Placeholder 7"/>
          <p:cNvSpPr>
            <a:spLocks noGrp="1"/>
          </p:cNvSpPr>
          <p:nvPr>
            <p:ph type="sldNum" sz="quarter" idx="25"/>
          </p:nvPr>
        </p:nvSpPr>
        <p:spPr/>
        <p:txBody>
          <a:bodyPr/>
          <a:lstStyle/>
          <a:p>
            <a:fld id="{953BEDAD-9C8E-2045-93D0-B80FF72E2CE4}" type="slidenum">
              <a:rPr lang="en-US" smtClean="0"/>
              <a:pPr/>
              <a:t>25</a:t>
            </a:fld>
            <a:endParaRPr lang="en-US" dirty="0"/>
          </a:p>
        </p:txBody>
      </p:sp>
      <p:sp>
        <p:nvSpPr>
          <p:cNvPr id="10" name="Text Placeholder 9"/>
          <p:cNvSpPr>
            <a:spLocks noGrp="1"/>
          </p:cNvSpPr>
          <p:nvPr>
            <p:ph type="body" sz="quarter" idx="18"/>
          </p:nvPr>
        </p:nvSpPr>
        <p:spPr>
          <a:xfrm>
            <a:off x="526148" y="2186135"/>
            <a:ext cx="6585852" cy="3756107"/>
          </a:xfrm>
        </p:spPr>
        <p:txBody>
          <a:bodyPr/>
          <a:lstStyle/>
          <a:p>
            <a:r>
              <a:rPr lang="en-US" b="1" dirty="0" smtClean="0"/>
              <a:t>WP1: Engagement and Dissemination</a:t>
            </a:r>
          </a:p>
          <a:p>
            <a:r>
              <a:rPr lang="en-US" dirty="0" smtClean="0"/>
              <a:t>This </a:t>
            </a:r>
            <a:r>
              <a:rPr lang="en-US" dirty="0"/>
              <a:t>WP is critical to the overarching success of the </a:t>
            </a:r>
            <a:r>
              <a:rPr lang="en-US" dirty="0" smtClean="0"/>
              <a:t>project. </a:t>
            </a:r>
            <a:r>
              <a:rPr lang="en-US" dirty="0"/>
              <a:t>The overarching </a:t>
            </a:r>
            <a:r>
              <a:rPr lang="en-US" dirty="0" smtClean="0"/>
              <a:t>aim </a:t>
            </a:r>
            <a:r>
              <a:rPr lang="en-US" dirty="0"/>
              <a:t>is to curate and co-ordinate the </a:t>
            </a:r>
            <a:r>
              <a:rPr lang="en-US" dirty="0" smtClean="0"/>
              <a:t>SIC networks </a:t>
            </a:r>
            <a:r>
              <a:rPr lang="en-US" dirty="0"/>
              <a:t>to create an inclusive and dynamic social innovation community that engages a broad and diverse </a:t>
            </a:r>
            <a:r>
              <a:rPr lang="en-US" dirty="0" smtClean="0"/>
              <a:t>range of </a:t>
            </a:r>
            <a:r>
              <a:rPr lang="en-US" dirty="0"/>
              <a:t>stakeholders</a:t>
            </a:r>
            <a:r>
              <a:rPr lang="en-US" dirty="0" smtClean="0"/>
              <a:t>.</a:t>
            </a:r>
          </a:p>
          <a:p>
            <a:endParaRPr lang="en-US" dirty="0"/>
          </a:p>
          <a:p>
            <a:r>
              <a:rPr lang="en-US" b="1" dirty="0" smtClean="0"/>
              <a:t>WP2: Research </a:t>
            </a:r>
          </a:p>
          <a:p>
            <a:r>
              <a:rPr lang="en-US" dirty="0"/>
              <a:t>This WP aims to support the emergence of an inclusive social </a:t>
            </a:r>
            <a:r>
              <a:rPr lang="en-US" dirty="0" smtClean="0"/>
              <a:t>innovation research </a:t>
            </a:r>
            <a:r>
              <a:rPr lang="en-US" dirty="0"/>
              <a:t>community which </a:t>
            </a:r>
            <a:r>
              <a:rPr lang="en-US" dirty="0" smtClean="0"/>
              <a:t>transcends European. </a:t>
            </a:r>
            <a:r>
              <a:rPr lang="en-US" dirty="0"/>
              <a:t>Building on existing networks, this WP aims to further advance the field of social </a:t>
            </a:r>
            <a:r>
              <a:rPr lang="en-US" dirty="0" smtClean="0"/>
              <a:t>innovation as </a:t>
            </a:r>
            <a:r>
              <a:rPr lang="en-US" dirty="0"/>
              <a:t>a whole in theory and </a:t>
            </a:r>
            <a:r>
              <a:rPr lang="en-US" dirty="0" smtClean="0"/>
              <a:t>practice.</a:t>
            </a:r>
            <a:endParaRPr lang="en-US" b="1" dirty="0"/>
          </a:p>
        </p:txBody>
      </p:sp>
    </p:spTree>
    <p:extLst>
      <p:ext uri="{BB962C8B-B14F-4D97-AF65-F5344CB8AC3E}">
        <p14:creationId xmlns:p14="http://schemas.microsoft.com/office/powerpoint/2010/main" val="731607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What we will do over the next three years</a:t>
            </a:r>
            <a:endParaRPr lang="en-US" sz="2400" dirty="0"/>
          </a:p>
        </p:txBody>
      </p:sp>
      <p:sp>
        <p:nvSpPr>
          <p:cNvPr id="6" name="Date Placeholder 5"/>
          <p:cNvSpPr>
            <a:spLocks noGrp="1"/>
          </p:cNvSpPr>
          <p:nvPr>
            <p:ph type="dt" sz="half" idx="23"/>
          </p:nvPr>
        </p:nvSpPr>
        <p:spPr/>
        <p:txBody>
          <a:bodyPr/>
          <a:lstStyle/>
          <a:p>
            <a:r>
              <a:rPr lang="en-US" dirty="0"/>
              <a:t>24 OCTOBER 2016</a:t>
            </a:r>
          </a:p>
        </p:txBody>
      </p:sp>
      <p:sp>
        <p:nvSpPr>
          <p:cNvPr id="7" name="Footer Placeholder 6"/>
          <p:cNvSpPr>
            <a:spLocks noGrp="1"/>
          </p:cNvSpPr>
          <p:nvPr>
            <p:ph type="ftr" sz="quarter" idx="24"/>
          </p:nvPr>
        </p:nvSpPr>
        <p:spPr>
          <a:xfrm>
            <a:off x="1151618" y="6282832"/>
            <a:ext cx="3454468" cy="190240"/>
          </a:xfrm>
        </p:spPr>
        <p:txBody>
          <a:bodyPr/>
          <a:lstStyle/>
          <a:p>
            <a:r>
              <a:rPr lang="en-US" dirty="0"/>
              <a:t>The Social Innovation Community (SIC)</a:t>
            </a:r>
          </a:p>
        </p:txBody>
      </p:sp>
      <p:sp>
        <p:nvSpPr>
          <p:cNvPr id="8" name="Slide Number Placeholder 7"/>
          <p:cNvSpPr>
            <a:spLocks noGrp="1"/>
          </p:cNvSpPr>
          <p:nvPr>
            <p:ph type="sldNum" sz="quarter" idx="25"/>
          </p:nvPr>
        </p:nvSpPr>
        <p:spPr/>
        <p:txBody>
          <a:bodyPr/>
          <a:lstStyle/>
          <a:p>
            <a:fld id="{953BEDAD-9C8E-2045-93D0-B80FF72E2CE4}" type="slidenum">
              <a:rPr lang="en-US" smtClean="0"/>
              <a:pPr/>
              <a:t>26</a:t>
            </a:fld>
            <a:endParaRPr lang="en-US" dirty="0"/>
          </a:p>
        </p:txBody>
      </p:sp>
      <p:sp>
        <p:nvSpPr>
          <p:cNvPr id="10" name="Text Placeholder 9"/>
          <p:cNvSpPr>
            <a:spLocks noGrp="1"/>
          </p:cNvSpPr>
          <p:nvPr>
            <p:ph type="body" sz="quarter" idx="18"/>
          </p:nvPr>
        </p:nvSpPr>
        <p:spPr>
          <a:xfrm>
            <a:off x="526148" y="2186135"/>
            <a:ext cx="6585852" cy="3756107"/>
          </a:xfrm>
        </p:spPr>
        <p:txBody>
          <a:bodyPr/>
          <a:lstStyle/>
          <a:p>
            <a:r>
              <a:rPr lang="en-US" b="1" dirty="0" smtClean="0"/>
              <a:t>WP3: Experimentation</a:t>
            </a:r>
          </a:p>
          <a:p>
            <a:r>
              <a:rPr lang="en-US" dirty="0"/>
              <a:t>The overall objective of this WP is to conduct high impact experiments and test new models of cross-sector </a:t>
            </a:r>
            <a:r>
              <a:rPr lang="en-US" dirty="0" smtClean="0"/>
              <a:t>and transnational </a:t>
            </a:r>
            <a:r>
              <a:rPr lang="en-US" dirty="0"/>
              <a:t>collaborations in addressing locally defined issues and challenges. It aims to create a platform </a:t>
            </a:r>
            <a:r>
              <a:rPr lang="en-US" dirty="0" smtClean="0"/>
              <a:t>for sharing </a:t>
            </a:r>
            <a:r>
              <a:rPr lang="en-US" dirty="0"/>
              <a:t>inspiring potential solutions, with a strong potential for replication, adoption or scaling </a:t>
            </a:r>
            <a:r>
              <a:rPr lang="en-US" dirty="0" smtClean="0"/>
              <a:t>up</a:t>
            </a:r>
            <a:endParaRPr lang="en-US" b="1" dirty="0"/>
          </a:p>
          <a:p>
            <a:endParaRPr lang="en-US" dirty="0"/>
          </a:p>
          <a:p>
            <a:r>
              <a:rPr lang="en-US" b="1" dirty="0" smtClean="0"/>
              <a:t>WP4: Learning</a:t>
            </a:r>
          </a:p>
          <a:p>
            <a:r>
              <a:rPr lang="en-US" dirty="0" err="1" smtClean="0"/>
              <a:t>Realising</a:t>
            </a:r>
            <a:r>
              <a:rPr lang="en-US" dirty="0" smtClean="0"/>
              <a:t> </a:t>
            </a:r>
            <a:r>
              <a:rPr lang="en-US" dirty="0"/>
              <a:t>the full potential of social </a:t>
            </a:r>
            <a:r>
              <a:rPr lang="en-US" dirty="0" smtClean="0"/>
              <a:t>innovation requires </a:t>
            </a:r>
            <a:r>
              <a:rPr lang="en-US" dirty="0"/>
              <a:t>a systematic approach to developing a SI learning framework. This WP will connect dispersed practices</a:t>
            </a:r>
            <a:r>
              <a:rPr lang="en-US" dirty="0" smtClean="0"/>
              <a:t>, experiences </a:t>
            </a:r>
            <a:r>
              <a:rPr lang="en-US" dirty="0"/>
              <a:t>and actors across Europe and will co-create and share a common understanding of learning </a:t>
            </a:r>
            <a:r>
              <a:rPr lang="en-US" dirty="0" smtClean="0"/>
              <a:t>as fundamental </a:t>
            </a:r>
            <a:r>
              <a:rPr lang="en-US" dirty="0"/>
              <a:t>for the diffusion of a new SI culture</a:t>
            </a:r>
            <a:r>
              <a:rPr lang="en-US" dirty="0" smtClean="0"/>
              <a:t>.</a:t>
            </a:r>
          </a:p>
          <a:p>
            <a:endParaRPr lang="en-US" b="1" dirty="0"/>
          </a:p>
          <a:p>
            <a:endParaRPr lang="en-US" b="1" dirty="0"/>
          </a:p>
        </p:txBody>
      </p:sp>
    </p:spTree>
    <p:extLst>
      <p:ext uri="{BB962C8B-B14F-4D97-AF65-F5344CB8AC3E}">
        <p14:creationId xmlns:p14="http://schemas.microsoft.com/office/powerpoint/2010/main" val="3150050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What we will do over the next three years</a:t>
            </a:r>
            <a:endParaRPr lang="en-US" sz="2400" dirty="0"/>
          </a:p>
        </p:txBody>
      </p:sp>
      <p:sp>
        <p:nvSpPr>
          <p:cNvPr id="6" name="Date Placeholder 5"/>
          <p:cNvSpPr>
            <a:spLocks noGrp="1"/>
          </p:cNvSpPr>
          <p:nvPr>
            <p:ph type="dt" sz="half" idx="23"/>
          </p:nvPr>
        </p:nvSpPr>
        <p:spPr/>
        <p:txBody>
          <a:bodyPr/>
          <a:lstStyle/>
          <a:p>
            <a:r>
              <a:rPr lang="en-US" dirty="0"/>
              <a:t>24 OCTOBER 2016</a:t>
            </a:r>
          </a:p>
        </p:txBody>
      </p:sp>
      <p:sp>
        <p:nvSpPr>
          <p:cNvPr id="7" name="Footer Placeholder 6"/>
          <p:cNvSpPr>
            <a:spLocks noGrp="1"/>
          </p:cNvSpPr>
          <p:nvPr>
            <p:ph type="ftr" sz="quarter" idx="24"/>
          </p:nvPr>
        </p:nvSpPr>
        <p:spPr>
          <a:xfrm>
            <a:off x="1151618" y="6282832"/>
            <a:ext cx="3454468" cy="190240"/>
          </a:xfrm>
        </p:spPr>
        <p:txBody>
          <a:bodyPr/>
          <a:lstStyle/>
          <a:p>
            <a:r>
              <a:rPr lang="en-US" dirty="0"/>
              <a:t>The Social Innovation Community (SIC)</a:t>
            </a:r>
          </a:p>
        </p:txBody>
      </p:sp>
      <p:sp>
        <p:nvSpPr>
          <p:cNvPr id="8" name="Slide Number Placeholder 7"/>
          <p:cNvSpPr>
            <a:spLocks noGrp="1"/>
          </p:cNvSpPr>
          <p:nvPr>
            <p:ph type="sldNum" sz="quarter" idx="25"/>
          </p:nvPr>
        </p:nvSpPr>
        <p:spPr/>
        <p:txBody>
          <a:bodyPr/>
          <a:lstStyle/>
          <a:p>
            <a:fld id="{953BEDAD-9C8E-2045-93D0-B80FF72E2CE4}" type="slidenum">
              <a:rPr lang="en-US" smtClean="0"/>
              <a:pPr/>
              <a:t>27</a:t>
            </a:fld>
            <a:endParaRPr lang="en-US" dirty="0"/>
          </a:p>
        </p:txBody>
      </p:sp>
      <p:sp>
        <p:nvSpPr>
          <p:cNvPr id="10" name="Text Placeholder 9"/>
          <p:cNvSpPr>
            <a:spLocks noGrp="1"/>
          </p:cNvSpPr>
          <p:nvPr>
            <p:ph type="body" sz="quarter" idx="18"/>
          </p:nvPr>
        </p:nvSpPr>
        <p:spPr>
          <a:xfrm>
            <a:off x="526148" y="2186135"/>
            <a:ext cx="6585852" cy="3756107"/>
          </a:xfrm>
        </p:spPr>
        <p:txBody>
          <a:bodyPr/>
          <a:lstStyle/>
          <a:p>
            <a:r>
              <a:rPr lang="en-US" b="1" dirty="0"/>
              <a:t>WP5: Policy</a:t>
            </a:r>
          </a:p>
          <a:p>
            <a:r>
              <a:rPr lang="en-US" dirty="0"/>
              <a:t>The overall objective of this WP is to increase understanding about how social innovation can contribute to meeting the policy objectives of the European Union and its Member States, and to increase the relevance and effectiveness of public policy related to social </a:t>
            </a:r>
            <a:r>
              <a:rPr lang="en-US" dirty="0" smtClean="0"/>
              <a:t>innovation.</a:t>
            </a:r>
          </a:p>
          <a:p>
            <a:endParaRPr lang="en-US" dirty="0"/>
          </a:p>
          <a:p>
            <a:r>
              <a:rPr lang="en-US" b="1" dirty="0" smtClean="0"/>
              <a:t>WP6: Strategy Development and Impact Measurement</a:t>
            </a:r>
          </a:p>
          <a:p>
            <a:r>
              <a:rPr lang="en-US" dirty="0"/>
              <a:t>The overall objective of this WP is to develop, implement and constantly update the strategic, governance </a:t>
            </a:r>
            <a:r>
              <a:rPr lang="en-US" dirty="0" smtClean="0"/>
              <a:t>and assessment </a:t>
            </a:r>
            <a:r>
              <a:rPr lang="en-US" dirty="0"/>
              <a:t>frameworks for the social innovation </a:t>
            </a:r>
            <a:r>
              <a:rPr lang="en-US" dirty="0" smtClean="0"/>
              <a:t>networks. This </a:t>
            </a:r>
            <a:r>
              <a:rPr lang="en-US" dirty="0"/>
              <a:t>WP will also measure and showcase social innovation impact.</a:t>
            </a:r>
            <a:endParaRPr lang="en-US" b="1" dirty="0"/>
          </a:p>
          <a:p>
            <a:endParaRPr lang="en-US" b="1" dirty="0" smtClean="0"/>
          </a:p>
          <a:p>
            <a:r>
              <a:rPr lang="en-US" b="1" dirty="0" smtClean="0"/>
              <a:t>WP7: Project Management</a:t>
            </a:r>
            <a:br>
              <a:rPr lang="en-US" b="1" dirty="0" smtClean="0"/>
            </a:br>
            <a:r>
              <a:rPr lang="en-US" dirty="0"/>
              <a:t>This WP defines and implements the overall coordination, administrative</a:t>
            </a:r>
            <a:r>
              <a:rPr lang="en-US" dirty="0" smtClean="0"/>
              <a:t>, technical</a:t>
            </a:r>
            <a:r>
              <a:rPr lang="en-US" dirty="0"/>
              <a:t>, financial, quality, risk</a:t>
            </a:r>
            <a:r>
              <a:rPr lang="en-US" dirty="0" smtClean="0"/>
              <a:t>, legal </a:t>
            </a:r>
            <a:r>
              <a:rPr lang="en-US" dirty="0"/>
              <a:t>and ethical issues related to the project.</a:t>
            </a:r>
            <a:endParaRPr lang="en-US" b="1" dirty="0"/>
          </a:p>
        </p:txBody>
      </p:sp>
    </p:spTree>
    <p:extLst>
      <p:ext uri="{BB962C8B-B14F-4D97-AF65-F5344CB8AC3E}">
        <p14:creationId xmlns:p14="http://schemas.microsoft.com/office/powerpoint/2010/main" val="136220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148" y="847794"/>
            <a:ext cx="6159495" cy="587588"/>
          </a:xfrm>
        </p:spPr>
        <p:txBody>
          <a:bodyPr/>
          <a:lstStyle/>
          <a:p>
            <a:r>
              <a:rPr lang="en-US" sz="2400" dirty="0" smtClean="0"/>
              <a:t>The SIC Networks</a:t>
            </a:r>
            <a:endParaRPr lang="en-US" sz="2400" dirty="0"/>
          </a:p>
        </p:txBody>
      </p:sp>
      <p:sp>
        <p:nvSpPr>
          <p:cNvPr id="6" name="Date Placeholder 5"/>
          <p:cNvSpPr>
            <a:spLocks noGrp="1"/>
          </p:cNvSpPr>
          <p:nvPr>
            <p:ph type="dt" sz="half" idx="23"/>
          </p:nvPr>
        </p:nvSpPr>
        <p:spPr/>
        <p:txBody>
          <a:bodyPr/>
          <a:lstStyle/>
          <a:p>
            <a:r>
              <a:rPr lang="en-US" dirty="0"/>
              <a:t>24 OCTOBER 2016</a:t>
            </a:r>
          </a:p>
        </p:txBody>
      </p:sp>
      <p:sp>
        <p:nvSpPr>
          <p:cNvPr id="7" name="Footer Placeholder 6"/>
          <p:cNvSpPr>
            <a:spLocks noGrp="1"/>
          </p:cNvSpPr>
          <p:nvPr>
            <p:ph type="ftr" sz="quarter" idx="24"/>
          </p:nvPr>
        </p:nvSpPr>
        <p:spPr>
          <a:xfrm>
            <a:off x="1151618" y="6282832"/>
            <a:ext cx="3454468" cy="190240"/>
          </a:xfrm>
        </p:spPr>
        <p:txBody>
          <a:bodyPr/>
          <a:lstStyle/>
          <a:p>
            <a:r>
              <a:rPr lang="en-US" dirty="0"/>
              <a:t>The Social Innovation Community (SIC)</a:t>
            </a:r>
          </a:p>
        </p:txBody>
      </p:sp>
      <p:sp>
        <p:nvSpPr>
          <p:cNvPr id="8" name="Slide Number Placeholder 7"/>
          <p:cNvSpPr>
            <a:spLocks noGrp="1"/>
          </p:cNvSpPr>
          <p:nvPr>
            <p:ph type="sldNum" sz="quarter" idx="25"/>
          </p:nvPr>
        </p:nvSpPr>
        <p:spPr/>
        <p:txBody>
          <a:bodyPr/>
          <a:lstStyle/>
          <a:p>
            <a:fld id="{953BEDAD-9C8E-2045-93D0-B80FF72E2CE4}" type="slidenum">
              <a:rPr lang="en-US" smtClean="0"/>
              <a:pPr/>
              <a:t>28</a:t>
            </a:fld>
            <a:endParaRPr lang="en-US" dirty="0"/>
          </a:p>
        </p:txBody>
      </p:sp>
      <p:sp>
        <p:nvSpPr>
          <p:cNvPr id="10" name="Text Placeholder 9"/>
          <p:cNvSpPr>
            <a:spLocks noGrp="1"/>
          </p:cNvSpPr>
          <p:nvPr>
            <p:ph type="body" sz="quarter" idx="18"/>
          </p:nvPr>
        </p:nvSpPr>
        <p:spPr>
          <a:xfrm>
            <a:off x="526148" y="1644834"/>
            <a:ext cx="6585852" cy="4620838"/>
          </a:xfrm>
        </p:spPr>
        <p:txBody>
          <a:bodyPr/>
          <a:lstStyle/>
          <a:p>
            <a:pPr>
              <a:lnSpc>
                <a:spcPct val="70000"/>
              </a:lnSpc>
            </a:pPr>
            <a:r>
              <a:rPr lang="en-US" sz="1800" dirty="0" smtClean="0"/>
              <a:t>Cities and regional development</a:t>
            </a:r>
            <a:endParaRPr lang="en-US" sz="1800" dirty="0"/>
          </a:p>
          <a:p>
            <a:pPr>
              <a:lnSpc>
                <a:spcPct val="70000"/>
              </a:lnSpc>
            </a:pPr>
            <a:endParaRPr lang="en-US" sz="1800" dirty="0" smtClean="0"/>
          </a:p>
          <a:p>
            <a:pPr>
              <a:lnSpc>
                <a:spcPct val="70000"/>
              </a:lnSpc>
            </a:pPr>
            <a:r>
              <a:rPr lang="en-US" sz="1800" dirty="0" smtClean="0"/>
              <a:t>Collaborative and sharing economy</a:t>
            </a:r>
          </a:p>
          <a:p>
            <a:pPr>
              <a:lnSpc>
                <a:spcPct val="70000"/>
              </a:lnSpc>
            </a:pPr>
            <a:endParaRPr lang="en-US" sz="1800" dirty="0"/>
          </a:p>
          <a:p>
            <a:pPr>
              <a:lnSpc>
                <a:spcPct val="70000"/>
              </a:lnSpc>
            </a:pPr>
            <a:r>
              <a:rPr lang="en-US" sz="1800" dirty="0" smtClean="0"/>
              <a:t>Community-led innovation</a:t>
            </a:r>
          </a:p>
          <a:p>
            <a:pPr>
              <a:lnSpc>
                <a:spcPct val="70000"/>
              </a:lnSpc>
            </a:pPr>
            <a:endParaRPr lang="en-US" sz="1800" dirty="0"/>
          </a:p>
          <a:p>
            <a:pPr>
              <a:lnSpc>
                <a:spcPct val="70000"/>
              </a:lnSpc>
            </a:pPr>
            <a:r>
              <a:rPr lang="en-US" sz="1800" dirty="0" smtClean="0"/>
              <a:t>Corporate social innovation</a:t>
            </a:r>
          </a:p>
          <a:p>
            <a:pPr>
              <a:lnSpc>
                <a:spcPct val="70000"/>
              </a:lnSpc>
            </a:pPr>
            <a:endParaRPr lang="en-US" sz="1800" dirty="0"/>
          </a:p>
          <a:p>
            <a:pPr>
              <a:lnSpc>
                <a:spcPct val="70000"/>
              </a:lnSpc>
            </a:pPr>
            <a:r>
              <a:rPr lang="en-US" sz="1800" dirty="0" smtClean="0"/>
              <a:t>Digital social innovation</a:t>
            </a:r>
          </a:p>
          <a:p>
            <a:pPr>
              <a:lnSpc>
                <a:spcPct val="70000"/>
              </a:lnSpc>
            </a:pPr>
            <a:endParaRPr lang="en-US" sz="1800" dirty="0"/>
          </a:p>
          <a:p>
            <a:pPr>
              <a:lnSpc>
                <a:spcPct val="70000"/>
              </a:lnSpc>
            </a:pPr>
            <a:r>
              <a:rPr lang="en-US" sz="1800" dirty="0" smtClean="0"/>
              <a:t>Inclusive development</a:t>
            </a:r>
          </a:p>
          <a:p>
            <a:pPr>
              <a:lnSpc>
                <a:spcPct val="70000"/>
              </a:lnSpc>
            </a:pPr>
            <a:endParaRPr lang="en-US" sz="1800" dirty="0"/>
          </a:p>
          <a:p>
            <a:pPr>
              <a:lnSpc>
                <a:spcPct val="70000"/>
              </a:lnSpc>
            </a:pPr>
            <a:r>
              <a:rPr lang="en-US" sz="1800" dirty="0" smtClean="0"/>
              <a:t>Intermediaries</a:t>
            </a:r>
          </a:p>
          <a:p>
            <a:pPr>
              <a:lnSpc>
                <a:spcPct val="70000"/>
              </a:lnSpc>
            </a:pPr>
            <a:endParaRPr lang="en-US" sz="1800" dirty="0"/>
          </a:p>
          <a:p>
            <a:pPr>
              <a:lnSpc>
                <a:spcPct val="70000"/>
              </a:lnSpc>
            </a:pPr>
            <a:r>
              <a:rPr lang="en-US" sz="1800" dirty="0" smtClean="0"/>
              <a:t>Public sector innovation</a:t>
            </a:r>
          </a:p>
          <a:p>
            <a:pPr>
              <a:lnSpc>
                <a:spcPct val="70000"/>
              </a:lnSpc>
            </a:pPr>
            <a:endParaRPr lang="en-US" sz="1800" dirty="0"/>
          </a:p>
          <a:p>
            <a:pPr>
              <a:lnSpc>
                <a:spcPct val="70000"/>
              </a:lnSpc>
            </a:pPr>
            <a:r>
              <a:rPr lang="en-US" sz="1800" dirty="0" smtClean="0"/>
              <a:t>Social Economy</a:t>
            </a:r>
          </a:p>
        </p:txBody>
      </p:sp>
    </p:spTree>
    <p:extLst>
      <p:ext uri="{BB962C8B-B14F-4D97-AF65-F5344CB8AC3E}">
        <p14:creationId xmlns:p14="http://schemas.microsoft.com/office/powerpoint/2010/main" val="1686069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tretch>
            <a:fillRect/>
          </a:stretch>
        </p:blipFill>
        <p:spPr>
          <a:xfrm>
            <a:off x="0" y="975369"/>
            <a:ext cx="7431914" cy="5253038"/>
          </a:xfrm>
        </p:spPr>
      </p:pic>
      <p:sp>
        <p:nvSpPr>
          <p:cNvPr id="3" name="Date Placeholder 2"/>
          <p:cNvSpPr>
            <a:spLocks noGrp="1"/>
          </p:cNvSpPr>
          <p:nvPr>
            <p:ph type="dt" sz="half" idx="14"/>
          </p:nvPr>
        </p:nvSpPr>
        <p:spPr/>
        <p:txBody>
          <a:bodyPr/>
          <a:lstStyle/>
          <a:p>
            <a:r>
              <a:rPr lang="en-US" dirty="0"/>
              <a:t>24 OCTOBER 2016</a:t>
            </a:r>
          </a:p>
        </p:txBody>
      </p:sp>
      <p:sp>
        <p:nvSpPr>
          <p:cNvPr id="4" name="Footer Placeholder 3"/>
          <p:cNvSpPr>
            <a:spLocks noGrp="1"/>
          </p:cNvSpPr>
          <p:nvPr>
            <p:ph type="ftr" sz="quarter" idx="15"/>
          </p:nvPr>
        </p:nvSpPr>
        <p:spPr>
          <a:xfrm>
            <a:off x="1151618" y="6282832"/>
            <a:ext cx="3454468" cy="190240"/>
          </a:xfrm>
        </p:spPr>
        <p:txBody>
          <a:bodyPr/>
          <a:lstStyle/>
          <a:p>
            <a:r>
              <a:rPr lang="en-US" dirty="0"/>
              <a:t>The Social Innovation Community (SIC)</a:t>
            </a:r>
          </a:p>
        </p:txBody>
      </p:sp>
      <p:sp>
        <p:nvSpPr>
          <p:cNvPr id="5" name="Slide Number Placeholder 4"/>
          <p:cNvSpPr>
            <a:spLocks noGrp="1"/>
          </p:cNvSpPr>
          <p:nvPr>
            <p:ph type="sldNum" sz="quarter" idx="16"/>
          </p:nvPr>
        </p:nvSpPr>
        <p:spPr/>
        <p:txBody>
          <a:bodyPr/>
          <a:lstStyle/>
          <a:p>
            <a:fld id="{953BEDAD-9C8E-2045-93D0-B80FF72E2CE4}" type="slidenum">
              <a:rPr lang="en-US" smtClean="0"/>
              <a:pPr/>
              <a:t>29</a:t>
            </a:fld>
            <a:endParaRPr lang="en-US" dirty="0"/>
          </a:p>
        </p:txBody>
      </p:sp>
    </p:spTree>
    <p:extLst>
      <p:ext uri="{BB962C8B-B14F-4D97-AF65-F5344CB8AC3E}">
        <p14:creationId xmlns:p14="http://schemas.microsoft.com/office/powerpoint/2010/main" val="4277680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62" y="274199"/>
            <a:ext cx="5252352" cy="605730"/>
          </a:xfrm>
          <a:solidFill>
            <a:schemeClr val="accent1"/>
          </a:solidFill>
        </p:spPr>
        <p:txBody>
          <a:bodyPr/>
          <a:lstStyle/>
          <a:p>
            <a:r>
              <a:rPr lang="en-US" b="0" dirty="0" smtClean="0">
                <a:latin typeface="Arial"/>
                <a:cs typeface="Arial"/>
              </a:rPr>
              <a:t>Background-context</a:t>
            </a:r>
            <a:endParaRPr lang="en-US" b="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3</a:t>
            </a:fld>
            <a:endParaRPr lang="en-US" dirty="0"/>
          </a:p>
        </p:txBody>
      </p:sp>
      <p:pic>
        <p:nvPicPr>
          <p:cNvPr id="9" name="Marcador de contenido 8"/>
          <p:cNvPicPr>
            <a:picLocks noGrp="1" noChangeAspect="1"/>
          </p:cNvPicPr>
          <p:nvPr>
            <p:ph sz="half" idx="1"/>
          </p:nvPr>
        </p:nvPicPr>
        <p:blipFill>
          <a:blip r:embed="rId2">
            <a:extLst>
              <a:ext uri="{28A0092B-C50C-407E-A947-70E740481C1C}">
                <a14:useLocalDpi xmlns:a14="http://schemas.microsoft.com/office/drawing/2010/main" val="0"/>
              </a:ext>
            </a:extLst>
          </a:blip>
          <a:srcRect l="8384" r="8384"/>
          <a:stretch>
            <a:fillRect/>
          </a:stretch>
        </p:blipFill>
        <p:spPr>
          <a:xfrm>
            <a:off x="725720" y="1613071"/>
            <a:ext cx="4789709" cy="3892774"/>
          </a:xfrm>
          <a:prstGeom prst="rect">
            <a:avLst/>
          </a:prstGeom>
        </p:spPr>
      </p:pic>
      <p:sp>
        <p:nvSpPr>
          <p:cNvPr id="17" name="CuadroTexto 16"/>
          <p:cNvSpPr txBox="1"/>
          <p:nvPr/>
        </p:nvSpPr>
        <p:spPr>
          <a:xfrm>
            <a:off x="4590142" y="1636405"/>
            <a:ext cx="4426858"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smtClean="0"/>
              <a:t>Institutional complexity:</a:t>
            </a:r>
          </a:p>
          <a:p>
            <a:endParaRPr lang="en-GB" sz="1600" dirty="0"/>
          </a:p>
          <a:p>
            <a:pPr marL="285750" indent="-285750">
              <a:buFont typeface="Arial"/>
              <a:buChar char="•"/>
            </a:pPr>
            <a:r>
              <a:rPr lang="en-GB" sz="1600" dirty="0" smtClean="0"/>
              <a:t>3 Historic </a:t>
            </a:r>
            <a:r>
              <a:rPr lang="en-GB" sz="1600" dirty="0" err="1" smtClean="0"/>
              <a:t>provintial</a:t>
            </a:r>
            <a:r>
              <a:rPr lang="en-GB" sz="1600" dirty="0" smtClean="0"/>
              <a:t> governments: Biscay, </a:t>
            </a:r>
            <a:r>
              <a:rPr lang="en-GB" sz="1600" dirty="0" err="1" smtClean="0"/>
              <a:t>Gipuzkoa</a:t>
            </a:r>
            <a:r>
              <a:rPr lang="en-GB" sz="1600" dirty="0" smtClean="0"/>
              <a:t>, Alava</a:t>
            </a:r>
          </a:p>
          <a:p>
            <a:pPr marL="285750" indent="-285750">
              <a:buFont typeface="Arial"/>
              <a:buChar char="•"/>
            </a:pPr>
            <a:r>
              <a:rPr lang="en-GB" sz="1600" dirty="0" smtClean="0"/>
              <a:t>251 municipalities</a:t>
            </a:r>
          </a:p>
          <a:p>
            <a:pPr marL="285750" indent="-285750">
              <a:buFont typeface="Arial"/>
              <a:buChar char="•"/>
            </a:pPr>
            <a:r>
              <a:rPr lang="en-GB" sz="1600" dirty="0" smtClean="0"/>
              <a:t>One Autonomous </a:t>
            </a:r>
            <a:r>
              <a:rPr lang="en-GB" sz="1600" dirty="0"/>
              <a:t>R</a:t>
            </a:r>
            <a:r>
              <a:rPr lang="en-GB" sz="1600" dirty="0" smtClean="0"/>
              <a:t>egional Government</a:t>
            </a:r>
          </a:p>
          <a:p>
            <a:pPr marL="285750" indent="-285750">
              <a:buFont typeface="Arial"/>
              <a:buChar char="•"/>
            </a:pPr>
            <a:r>
              <a:rPr lang="en-GB" sz="1600" dirty="0" smtClean="0"/>
              <a:t>2.189.000 inhabitants</a:t>
            </a:r>
          </a:p>
          <a:p>
            <a:pPr marL="285750" indent="-285750">
              <a:buFont typeface="Arial"/>
              <a:buChar char="•"/>
            </a:pPr>
            <a:r>
              <a:rPr lang="en-GB" sz="1600" dirty="0" smtClean="0"/>
              <a:t>7.234 KM2</a:t>
            </a:r>
            <a:endParaRPr lang="en-GB" sz="1600" dirty="0"/>
          </a:p>
        </p:txBody>
      </p:sp>
    </p:spTree>
    <p:extLst>
      <p:ext uri="{BB962C8B-B14F-4D97-AF65-F5344CB8AC3E}">
        <p14:creationId xmlns:p14="http://schemas.microsoft.com/office/powerpoint/2010/main" val="2063099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dirty="0"/>
              <a:t>24 OCTOBER 2016</a:t>
            </a:r>
          </a:p>
        </p:txBody>
      </p:sp>
      <p:sp>
        <p:nvSpPr>
          <p:cNvPr id="4" name="Footer Placeholder 3"/>
          <p:cNvSpPr>
            <a:spLocks noGrp="1"/>
          </p:cNvSpPr>
          <p:nvPr>
            <p:ph type="ftr" sz="quarter" idx="15"/>
          </p:nvPr>
        </p:nvSpPr>
        <p:spPr>
          <a:xfrm>
            <a:off x="1151618" y="6282832"/>
            <a:ext cx="3454468" cy="190240"/>
          </a:xfrm>
        </p:spPr>
        <p:txBody>
          <a:bodyPr/>
          <a:lstStyle/>
          <a:p>
            <a:r>
              <a:rPr lang="en-US" dirty="0"/>
              <a:t>The Social Innovation Community (SIC)</a:t>
            </a:r>
          </a:p>
        </p:txBody>
      </p:sp>
      <p:sp>
        <p:nvSpPr>
          <p:cNvPr id="5" name="Slide Number Placeholder 4"/>
          <p:cNvSpPr>
            <a:spLocks noGrp="1"/>
          </p:cNvSpPr>
          <p:nvPr>
            <p:ph type="sldNum" sz="quarter" idx="16"/>
          </p:nvPr>
        </p:nvSpPr>
        <p:spPr/>
        <p:txBody>
          <a:bodyPr/>
          <a:lstStyle/>
          <a:p>
            <a:fld id="{953BEDAD-9C8E-2045-93D0-B80FF72E2CE4}" type="slidenum">
              <a:rPr lang="en-US" smtClean="0"/>
              <a:pPr/>
              <a:t>30</a:t>
            </a:fld>
            <a:endParaRPr lang="en-US" dirty="0"/>
          </a:p>
        </p:txBody>
      </p:sp>
      <p:pic>
        <p:nvPicPr>
          <p:cNvPr id="9" name="Picture Placeholder 8" descr="Screen Shot 2016-10-21 at 12.05.02.pn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7612" r="-7612"/>
          <a:stretch>
            <a:fillRect/>
          </a:stretch>
        </p:blipFill>
        <p:spPr>
          <a:xfrm>
            <a:off x="107402" y="1342571"/>
            <a:ext cx="7919999" cy="3923999"/>
          </a:xfrm>
        </p:spPr>
      </p:pic>
      <p:sp>
        <p:nvSpPr>
          <p:cNvPr id="10" name="TextBox 9"/>
          <p:cNvSpPr txBox="1"/>
          <p:nvPr/>
        </p:nvSpPr>
        <p:spPr>
          <a:xfrm>
            <a:off x="566405" y="394705"/>
            <a:ext cx="5253694" cy="461665"/>
          </a:xfrm>
          <a:prstGeom prst="rect">
            <a:avLst/>
          </a:prstGeom>
          <a:noFill/>
        </p:spPr>
        <p:txBody>
          <a:bodyPr wrap="none" rtlCol="0">
            <a:spAutoFit/>
          </a:bodyPr>
          <a:lstStyle/>
          <a:p>
            <a:r>
              <a:rPr lang="en-US" sz="2400" b="1" spc="30" dirty="0">
                <a:latin typeface="Century Schoolbook"/>
                <a:ea typeface="+mj-ea"/>
                <a:cs typeface="Century Schoolbook"/>
              </a:rPr>
              <a:t>Make sure you stay up to </a:t>
            </a:r>
            <a:r>
              <a:rPr lang="en-US" sz="2400" b="1" spc="30" dirty="0" smtClean="0">
                <a:latin typeface="Century Schoolbook"/>
                <a:ea typeface="+mj-ea"/>
                <a:cs typeface="Century Schoolbook"/>
              </a:rPr>
              <a:t>date!</a:t>
            </a:r>
            <a:endParaRPr lang="en-US" dirty="0"/>
          </a:p>
        </p:txBody>
      </p:sp>
    </p:spTree>
    <p:extLst>
      <p:ext uri="{BB962C8B-B14F-4D97-AF65-F5344CB8AC3E}">
        <p14:creationId xmlns:p14="http://schemas.microsoft.com/office/powerpoint/2010/main" val="2344020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148" y="554000"/>
            <a:ext cx="6159495" cy="587588"/>
          </a:xfrm>
        </p:spPr>
        <p:txBody>
          <a:bodyPr/>
          <a:lstStyle/>
          <a:p>
            <a:r>
              <a:rPr lang="en-US" sz="2400" dirty="0" smtClean="0"/>
              <a:t>The SIC consortium</a:t>
            </a:r>
            <a:endParaRPr lang="en-US" sz="2400" dirty="0"/>
          </a:p>
        </p:txBody>
      </p:sp>
      <p:sp>
        <p:nvSpPr>
          <p:cNvPr id="6" name="Date Placeholder 5"/>
          <p:cNvSpPr>
            <a:spLocks noGrp="1"/>
          </p:cNvSpPr>
          <p:nvPr>
            <p:ph type="dt" sz="half" idx="23"/>
          </p:nvPr>
        </p:nvSpPr>
        <p:spPr/>
        <p:txBody>
          <a:bodyPr/>
          <a:lstStyle/>
          <a:p>
            <a:r>
              <a:rPr lang="en-US" dirty="0"/>
              <a:t>24 OCTOBER 2016</a:t>
            </a:r>
          </a:p>
        </p:txBody>
      </p:sp>
      <p:sp>
        <p:nvSpPr>
          <p:cNvPr id="7" name="Footer Placeholder 6"/>
          <p:cNvSpPr>
            <a:spLocks noGrp="1"/>
          </p:cNvSpPr>
          <p:nvPr>
            <p:ph type="ftr" sz="quarter" idx="24"/>
          </p:nvPr>
        </p:nvSpPr>
        <p:spPr>
          <a:xfrm>
            <a:off x="1151618" y="6282832"/>
            <a:ext cx="3454468" cy="190240"/>
          </a:xfrm>
        </p:spPr>
        <p:txBody>
          <a:bodyPr/>
          <a:lstStyle/>
          <a:p>
            <a:r>
              <a:rPr lang="en-US" dirty="0"/>
              <a:t>The Social Innovation Community (SIC)</a:t>
            </a:r>
          </a:p>
        </p:txBody>
      </p:sp>
      <p:sp>
        <p:nvSpPr>
          <p:cNvPr id="8" name="Slide Number Placeholder 7"/>
          <p:cNvSpPr>
            <a:spLocks noGrp="1"/>
          </p:cNvSpPr>
          <p:nvPr>
            <p:ph type="sldNum" sz="quarter" idx="25"/>
          </p:nvPr>
        </p:nvSpPr>
        <p:spPr/>
        <p:txBody>
          <a:bodyPr/>
          <a:lstStyle/>
          <a:p>
            <a:fld id="{953BEDAD-9C8E-2045-93D0-B80FF72E2CE4}" type="slidenum">
              <a:rPr lang="en-US" smtClean="0"/>
              <a:pPr/>
              <a:t>31</a:t>
            </a:fld>
            <a:endParaRPr lang="en-US" dirty="0"/>
          </a:p>
        </p:txBody>
      </p:sp>
      <p:pic>
        <p:nvPicPr>
          <p:cNvPr id="2" name="Picture 1" descr="imgre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6148" y="1330096"/>
            <a:ext cx="1898218" cy="566135"/>
          </a:xfrm>
          <a:prstGeom prst="rect">
            <a:avLst/>
          </a:prstGeom>
        </p:spPr>
      </p:pic>
      <p:pic>
        <p:nvPicPr>
          <p:cNvPr id="4" name="Picture 3" descr="Screen Shot 2016-08-02 at 11.52.37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8299" y="2433984"/>
            <a:ext cx="2159000" cy="457200"/>
          </a:xfrm>
          <a:prstGeom prst="rect">
            <a:avLst/>
          </a:prstGeom>
        </p:spPr>
      </p:pic>
      <p:pic>
        <p:nvPicPr>
          <p:cNvPr id="5" name="Picture 4" descr="Screen Shot 2016-08-02 at 11.52.45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8538" y="4621374"/>
            <a:ext cx="1689100" cy="1003300"/>
          </a:xfrm>
          <a:prstGeom prst="rect">
            <a:avLst/>
          </a:prstGeom>
        </p:spPr>
      </p:pic>
      <p:pic>
        <p:nvPicPr>
          <p:cNvPr id="9" name="Picture 8" descr="Screen Shot 2016-08-02 at 11.52.55 A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148" y="2433984"/>
            <a:ext cx="1898218" cy="663455"/>
          </a:xfrm>
          <a:prstGeom prst="rect">
            <a:avLst/>
          </a:prstGeom>
        </p:spPr>
      </p:pic>
      <p:pic>
        <p:nvPicPr>
          <p:cNvPr id="11" name="Picture 10" descr="Screen Shot 2016-08-02 at 11.53.06 A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67016" y="4077792"/>
            <a:ext cx="1790283" cy="744474"/>
          </a:xfrm>
          <a:prstGeom prst="rect">
            <a:avLst/>
          </a:prstGeom>
        </p:spPr>
      </p:pic>
      <p:pic>
        <p:nvPicPr>
          <p:cNvPr id="12" name="Picture 11" descr="Screen Shot 2016-08-02 at 11.53.13 A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16329" y="1380340"/>
            <a:ext cx="2095671" cy="891073"/>
          </a:xfrm>
          <a:prstGeom prst="rect">
            <a:avLst/>
          </a:prstGeom>
        </p:spPr>
      </p:pic>
      <p:pic>
        <p:nvPicPr>
          <p:cNvPr id="13" name="Picture 12" descr="Screen Shot 2016-08-02 at 11.53.19 AM.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2712" y="3619265"/>
            <a:ext cx="2087223" cy="597663"/>
          </a:xfrm>
          <a:prstGeom prst="rect">
            <a:avLst/>
          </a:prstGeom>
        </p:spPr>
      </p:pic>
      <p:pic>
        <p:nvPicPr>
          <p:cNvPr id="14" name="Picture 13" descr="Screen Shot 2016-08-08 at 10.44.19 AM.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49935" y="5123024"/>
            <a:ext cx="2120866" cy="819219"/>
          </a:xfrm>
          <a:prstGeom prst="rect">
            <a:avLst/>
          </a:prstGeom>
        </p:spPr>
      </p:pic>
      <p:pic>
        <p:nvPicPr>
          <p:cNvPr id="15" name="Picture 14" descr="Screen Shot 2016-08-02 at 11.53.41 AM.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83402" y="2467980"/>
            <a:ext cx="1182210" cy="933775"/>
          </a:xfrm>
          <a:prstGeom prst="rect">
            <a:avLst/>
          </a:prstGeom>
        </p:spPr>
      </p:pic>
      <p:pic>
        <p:nvPicPr>
          <p:cNvPr id="16" name="Picture 15" descr="Screen Shot 2016-08-02 at 11.53.46 AM.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850699" y="3256467"/>
            <a:ext cx="2006600" cy="495300"/>
          </a:xfrm>
          <a:prstGeom prst="rect">
            <a:avLst/>
          </a:prstGeom>
        </p:spPr>
      </p:pic>
      <p:pic>
        <p:nvPicPr>
          <p:cNvPr id="17" name="Picture 16" descr="Screen Shot 2016-08-02 at 11.53.57 AM.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483402" y="3918097"/>
            <a:ext cx="1234230" cy="897622"/>
          </a:xfrm>
          <a:prstGeom prst="rect">
            <a:avLst/>
          </a:prstGeom>
        </p:spPr>
      </p:pic>
      <p:pic>
        <p:nvPicPr>
          <p:cNvPr id="19" name="Picture 18" descr="six rgb large colour.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850699" y="1145218"/>
            <a:ext cx="1454093" cy="1126195"/>
          </a:xfrm>
          <a:prstGeom prst="rect">
            <a:avLst/>
          </a:prstGeom>
        </p:spPr>
      </p:pic>
    </p:spTree>
    <p:extLst>
      <p:ext uri="{BB962C8B-B14F-4D97-AF65-F5344CB8AC3E}">
        <p14:creationId xmlns:p14="http://schemas.microsoft.com/office/powerpoint/2010/main" val="301819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tretch>
            <a:fillRect/>
          </a:stretch>
        </p:blipFill>
        <p:spPr>
          <a:xfrm>
            <a:off x="2439295" y="1160688"/>
            <a:ext cx="6475890" cy="5200140"/>
          </a:xfrm>
        </p:spPr>
      </p:pic>
      <p:sp>
        <p:nvSpPr>
          <p:cNvPr id="2" name="Text Placeholder 1"/>
          <p:cNvSpPr>
            <a:spLocks noGrp="1"/>
          </p:cNvSpPr>
          <p:nvPr>
            <p:ph type="body" sz="quarter" idx="13"/>
          </p:nvPr>
        </p:nvSpPr>
        <p:spPr/>
        <p:txBody>
          <a:bodyPr/>
          <a:lstStyle/>
          <a:p>
            <a:endParaRPr lang="en-US"/>
          </a:p>
        </p:txBody>
      </p:sp>
      <p:sp>
        <p:nvSpPr>
          <p:cNvPr id="7" name="Text Placeholder 6"/>
          <p:cNvSpPr>
            <a:spLocks noGrp="1"/>
          </p:cNvSpPr>
          <p:nvPr>
            <p:ph type="body" sz="quarter" idx="10"/>
          </p:nvPr>
        </p:nvSpPr>
        <p:spPr>
          <a:xfrm>
            <a:off x="0" y="2022930"/>
            <a:ext cx="4347114" cy="3365789"/>
          </a:xfrm>
          <a:solidFill>
            <a:schemeClr val="bg1"/>
          </a:solidFill>
          <a:ln>
            <a:solidFill>
              <a:schemeClr val="accent1"/>
            </a:solidFill>
          </a:ln>
        </p:spPr>
        <p:txBody>
          <a:bodyPr/>
          <a:lstStyle/>
          <a:p>
            <a:r>
              <a:rPr lang="en-US" sz="1800" dirty="0"/>
              <a:t>Stay in touch!</a:t>
            </a:r>
            <a:br>
              <a:rPr lang="en-US" sz="1800" dirty="0"/>
            </a:br>
            <a:r>
              <a:rPr lang="en-US" sz="1800" dirty="0"/>
              <a:t/>
            </a:r>
            <a:br>
              <a:rPr lang="en-US" sz="1800" dirty="0"/>
            </a:br>
            <a:r>
              <a:rPr lang="en-US" sz="1800" dirty="0"/>
              <a:t>You can sign up to networks and regular updates at:</a:t>
            </a:r>
            <a:br>
              <a:rPr lang="en-US" sz="1800" dirty="0"/>
            </a:br>
            <a:r>
              <a:rPr lang="en-US" sz="1800" dirty="0"/>
              <a:t/>
            </a:r>
            <a:br>
              <a:rPr lang="en-US" sz="1800" dirty="0"/>
            </a:br>
            <a:r>
              <a:rPr lang="en-US" sz="1800" dirty="0" smtClean="0">
                <a:hlinkClick r:id="rId3"/>
              </a:rPr>
              <a:t>www.siceurope.eu</a:t>
            </a:r>
            <a:endParaRPr lang="en-US" sz="1800" dirty="0" smtClean="0"/>
          </a:p>
          <a:p>
            <a:endParaRPr lang="en-US" sz="1800" dirty="0"/>
          </a:p>
          <a:p>
            <a:r>
              <a:rPr lang="en-US" sz="1800" dirty="0" smtClean="0"/>
              <a:t>aluna@sinnergiak.org</a:t>
            </a:r>
            <a:r>
              <a:rPr lang="en-US" sz="1800" dirty="0"/>
              <a:t/>
            </a:r>
            <a:br>
              <a:rPr lang="en-US" sz="1800" dirty="0"/>
            </a:br>
            <a:r>
              <a:rPr lang="en-US" sz="1800" dirty="0"/>
              <a:t/>
            </a:r>
            <a:br>
              <a:rPr lang="en-US" sz="1800" dirty="0"/>
            </a:br>
            <a:r>
              <a:rPr lang="en-US" sz="1800" dirty="0"/>
              <a:t>Follow us:</a:t>
            </a:r>
            <a:br>
              <a:rPr lang="en-US" sz="1800" dirty="0"/>
            </a:br>
            <a:r>
              <a:rPr lang="en-US" sz="1800" dirty="0"/>
              <a:t/>
            </a:r>
            <a:br>
              <a:rPr lang="en-US" sz="1800" dirty="0"/>
            </a:br>
            <a:r>
              <a:rPr lang="en-US" sz="1800" dirty="0"/>
              <a:t>@</a:t>
            </a:r>
            <a:r>
              <a:rPr lang="en-US" sz="1800" dirty="0" err="1"/>
              <a:t>SICommunity_EU</a:t>
            </a:r>
            <a:r>
              <a:rPr lang="en-US" sz="1800" dirty="0"/>
              <a:t/>
            </a:r>
            <a:br>
              <a:rPr lang="en-US" sz="1800" dirty="0"/>
            </a:br>
            <a:endParaRPr lang="en-US" sz="1800" dirty="0"/>
          </a:p>
        </p:txBody>
      </p:sp>
    </p:spTree>
    <p:extLst>
      <p:ext uri="{BB962C8B-B14F-4D97-AF65-F5344CB8AC3E}">
        <p14:creationId xmlns:p14="http://schemas.microsoft.com/office/powerpoint/2010/main" val="2925710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62" y="274199"/>
            <a:ext cx="5252352" cy="605730"/>
          </a:xfrm>
          <a:solidFill>
            <a:schemeClr val="accent1"/>
          </a:solidFill>
        </p:spPr>
        <p:txBody>
          <a:bodyPr/>
          <a:lstStyle/>
          <a:p>
            <a:r>
              <a:rPr lang="en-US" b="0" dirty="0" smtClean="0">
                <a:latin typeface="Arial"/>
                <a:cs typeface="Arial"/>
              </a:rPr>
              <a:t>Background-context</a:t>
            </a:r>
            <a:endParaRPr lang="en-US" b="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4</a:t>
            </a:fld>
            <a:endParaRPr lang="en-US" dirty="0"/>
          </a:p>
        </p:txBody>
      </p:sp>
      <p:sp>
        <p:nvSpPr>
          <p:cNvPr id="5" name="Rectángulo 4"/>
          <p:cNvSpPr/>
          <p:nvPr/>
        </p:nvSpPr>
        <p:spPr>
          <a:xfrm>
            <a:off x="825501" y="1472505"/>
            <a:ext cx="7347856" cy="5078314"/>
          </a:xfrm>
          <a:prstGeom prst="rect">
            <a:avLst/>
          </a:prstGeom>
        </p:spPr>
        <p:txBody>
          <a:bodyPr wrap="square">
            <a:spAutoFit/>
          </a:bodyPr>
          <a:lstStyle/>
          <a:p>
            <a:r>
              <a:rPr lang="en-GB" dirty="0" smtClean="0"/>
              <a:t>The first steps on the rise of the Basque innovation system are strongly </a:t>
            </a:r>
            <a:r>
              <a:rPr lang="en-GB" b="1" dirty="0" smtClean="0"/>
              <a:t>conditioned by the crisis </a:t>
            </a:r>
            <a:r>
              <a:rPr lang="en-GB" dirty="0" smtClean="0"/>
              <a:t>in the manufacturing sector starting in the 1980s and stretching all the way to 1995.</a:t>
            </a:r>
          </a:p>
          <a:p>
            <a:endParaRPr lang="en-GB" dirty="0" smtClean="0">
              <a:latin typeface="Perpetua" charset="0"/>
            </a:endParaRPr>
          </a:p>
          <a:p>
            <a:r>
              <a:rPr lang="en-GB" dirty="0" smtClean="0"/>
              <a:t>Industrial activities were traditionally centred on steel and shipbuilding; activities that decayed during the economic crisis of the 1970s and 1980s, giving ground for the development of the service sector and new technologies.</a:t>
            </a:r>
          </a:p>
          <a:p>
            <a:endParaRPr lang="en-GB" dirty="0" smtClean="0"/>
          </a:p>
          <a:p>
            <a:r>
              <a:rPr lang="en-GB" dirty="0" smtClean="0"/>
              <a:t>The Basque Country has a long tradition of industrial planning, translated into a long term regional development and innovation strategy. The lack of R&amp;D in the traditional industry was object of a strong political support to increase the innovation in manufacturing industry. Since early eighties a long-term strategy has guided the transformation from traditional industry based economy towards knowledge intensive society with the support of the innovation system agents </a:t>
            </a:r>
          </a:p>
          <a:p>
            <a:endParaRPr lang="en-GB" dirty="0">
              <a:latin typeface="Perpetua" charset="0"/>
            </a:endParaRPr>
          </a:p>
          <a:p>
            <a:endParaRPr lang="es-ES" dirty="0">
              <a:latin typeface="Perpetua" charset="0"/>
            </a:endParaRPr>
          </a:p>
        </p:txBody>
      </p:sp>
    </p:spTree>
    <p:extLst>
      <p:ext uri="{BB962C8B-B14F-4D97-AF65-F5344CB8AC3E}">
        <p14:creationId xmlns:p14="http://schemas.microsoft.com/office/powerpoint/2010/main" val="4197473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62" y="274199"/>
            <a:ext cx="5252352" cy="605730"/>
          </a:xfrm>
          <a:solidFill>
            <a:schemeClr val="accent1"/>
          </a:solidFill>
        </p:spPr>
        <p:txBody>
          <a:bodyPr/>
          <a:lstStyle/>
          <a:p>
            <a:r>
              <a:rPr lang="en-US" b="0" dirty="0" smtClean="0">
                <a:latin typeface="Arial"/>
                <a:cs typeface="Arial"/>
              </a:rPr>
              <a:t>Background-context</a:t>
            </a:r>
            <a:endParaRPr lang="en-US" b="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5</a:t>
            </a:fld>
            <a:endParaRPr lang="en-US" dirty="0"/>
          </a:p>
        </p:txBody>
      </p:sp>
      <p:pic>
        <p:nvPicPr>
          <p:cNvPr id="7" name="Imagen 6"/>
          <p:cNvPicPr>
            <a:picLocks noChangeAspect="1"/>
          </p:cNvPicPr>
          <p:nvPr/>
        </p:nvPicPr>
        <p:blipFill>
          <a:blip r:embed="rId2"/>
          <a:stretch>
            <a:fillRect/>
          </a:stretch>
        </p:blipFill>
        <p:spPr>
          <a:xfrm>
            <a:off x="0" y="685800"/>
            <a:ext cx="9144000" cy="5484175"/>
          </a:xfrm>
          <a:prstGeom prst="rect">
            <a:avLst/>
          </a:prstGeom>
        </p:spPr>
      </p:pic>
      <p:pic>
        <p:nvPicPr>
          <p:cNvPr id="3" name="Imagen 2"/>
          <p:cNvPicPr>
            <a:picLocks noChangeAspect="1"/>
          </p:cNvPicPr>
          <p:nvPr/>
        </p:nvPicPr>
        <p:blipFill>
          <a:blip r:embed="rId3"/>
          <a:stretch>
            <a:fillRect/>
          </a:stretch>
        </p:blipFill>
        <p:spPr>
          <a:xfrm>
            <a:off x="963441" y="1422221"/>
            <a:ext cx="4508444" cy="5063671"/>
          </a:xfrm>
          <a:prstGeom prst="rect">
            <a:avLst/>
          </a:prstGeom>
        </p:spPr>
      </p:pic>
    </p:spTree>
    <p:extLst>
      <p:ext uri="{BB962C8B-B14F-4D97-AF65-F5344CB8AC3E}">
        <p14:creationId xmlns:p14="http://schemas.microsoft.com/office/powerpoint/2010/main" val="361148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62" y="274199"/>
            <a:ext cx="5252352" cy="605730"/>
          </a:xfrm>
          <a:solidFill>
            <a:schemeClr val="accent1"/>
          </a:solidFill>
        </p:spPr>
        <p:txBody>
          <a:bodyPr/>
          <a:lstStyle/>
          <a:p>
            <a:r>
              <a:rPr lang="en-US" b="0" dirty="0" smtClean="0">
                <a:latin typeface="Arial"/>
                <a:cs typeface="Arial"/>
              </a:rPr>
              <a:t>Background-context</a:t>
            </a:r>
            <a:endParaRPr lang="en-US" b="0" dirty="0">
              <a:latin typeface="Arial"/>
              <a:cs typeface="Arial"/>
            </a:endParaRPr>
          </a:p>
        </p:txBody>
      </p:sp>
      <p:sp>
        <p:nvSpPr>
          <p:cNvPr id="4" name="Date Placeholder 3"/>
          <p:cNvSpPr>
            <a:spLocks noGrp="1"/>
          </p:cNvSpPr>
          <p:nvPr>
            <p:ph type="dt" sz="half" idx="15"/>
          </p:nvPr>
        </p:nvSpPr>
        <p:spPr/>
        <p:txBody>
          <a:bodyPr/>
          <a:lstStyle/>
          <a:p>
            <a:r>
              <a:rPr lang="en-US" dirty="0"/>
              <a:t>26-30TH JUNE 2017</a:t>
            </a:r>
          </a:p>
        </p:txBody>
      </p:sp>
      <p:sp>
        <p:nvSpPr>
          <p:cNvPr id="6" name="Slide Number Placeholder 5"/>
          <p:cNvSpPr>
            <a:spLocks noGrp="1"/>
          </p:cNvSpPr>
          <p:nvPr>
            <p:ph type="sldNum" sz="quarter" idx="17"/>
          </p:nvPr>
        </p:nvSpPr>
        <p:spPr/>
        <p:txBody>
          <a:bodyPr/>
          <a:lstStyle/>
          <a:p>
            <a:fld id="{953BEDAD-9C8E-2045-93D0-B80FF72E2CE4}" type="slidenum">
              <a:rPr lang="en-US" smtClean="0"/>
              <a:pPr/>
              <a:t>6</a:t>
            </a:fld>
            <a:endParaRPr lang="en-US" dirty="0"/>
          </a:p>
        </p:txBody>
      </p:sp>
      <p:sp>
        <p:nvSpPr>
          <p:cNvPr id="5" name="CuadroTexto 4"/>
          <p:cNvSpPr txBox="1"/>
          <p:nvPr/>
        </p:nvSpPr>
        <p:spPr>
          <a:xfrm>
            <a:off x="807358" y="1505857"/>
            <a:ext cx="7374790" cy="4524316"/>
          </a:xfrm>
          <a:prstGeom prst="rect">
            <a:avLst/>
          </a:prstGeom>
          <a:noFill/>
        </p:spPr>
        <p:txBody>
          <a:bodyPr wrap="square" rtlCol="0">
            <a:spAutoFit/>
          </a:bodyPr>
          <a:lstStyle/>
          <a:p>
            <a:r>
              <a:rPr lang="en-GB" dirty="0" smtClean="0"/>
              <a:t>Policies in innovation focus on </a:t>
            </a:r>
            <a:r>
              <a:rPr lang="en-GB" b="1" dirty="0" smtClean="0"/>
              <a:t>technological development </a:t>
            </a:r>
            <a:r>
              <a:rPr lang="en-GB" dirty="0" smtClean="0"/>
              <a:t>of companies:</a:t>
            </a:r>
          </a:p>
          <a:p>
            <a:endParaRPr lang="en-GB" dirty="0" smtClean="0"/>
          </a:p>
          <a:p>
            <a:endParaRPr lang="en-GB" dirty="0" smtClean="0"/>
          </a:p>
          <a:p>
            <a:pPr marL="742950" lvl="1" indent="-285750">
              <a:buFont typeface="Arial"/>
              <a:buChar char="•"/>
            </a:pPr>
            <a:r>
              <a:rPr lang="en-GB" dirty="0" smtClean="0"/>
              <a:t>Strong division between technology policy (Department of Industry of the Basque Government) and Science Policy (Department of Education) on its initial beginnings. </a:t>
            </a:r>
          </a:p>
          <a:p>
            <a:pPr marL="742950" lvl="1" indent="-285750">
              <a:buFont typeface="Arial"/>
              <a:buChar char="•"/>
            </a:pPr>
            <a:endParaRPr lang="en-GB" dirty="0" smtClean="0"/>
          </a:p>
          <a:p>
            <a:pPr marL="742950" lvl="1" indent="-285750">
              <a:buFont typeface="Arial"/>
              <a:buChar char="•"/>
            </a:pPr>
            <a:r>
              <a:rPr lang="en-GB" dirty="0" smtClean="0"/>
              <a:t>Prevalence of </a:t>
            </a:r>
            <a:r>
              <a:rPr lang="en-GB" b="1" dirty="0" smtClean="0"/>
              <a:t>industrial concerns</a:t>
            </a:r>
          </a:p>
          <a:p>
            <a:pPr marL="742950" lvl="1" indent="-285750">
              <a:buFont typeface="Arial"/>
              <a:buChar char="•"/>
            </a:pPr>
            <a:endParaRPr lang="en-GB" b="1" dirty="0" smtClean="0">
              <a:latin typeface="Perpetua" charset="0"/>
            </a:endParaRPr>
          </a:p>
          <a:p>
            <a:endParaRPr lang="en-GB" dirty="0" smtClean="0"/>
          </a:p>
          <a:p>
            <a:r>
              <a:rPr lang="en-GB" dirty="0" smtClean="0"/>
              <a:t>R&amp;D system is strengthened mainly in industrial-technological dimension and in lower extent in the academic-scientific side</a:t>
            </a:r>
          </a:p>
          <a:p>
            <a:endParaRPr lang="es-ES" dirty="0"/>
          </a:p>
          <a:p>
            <a:pPr lvl="1"/>
            <a:endParaRPr lang="es-ES" b="1" dirty="0">
              <a:latin typeface="Perpetua" charset="0"/>
            </a:endParaRPr>
          </a:p>
          <a:p>
            <a:pPr marL="742950" lvl="1" indent="-285750">
              <a:buFont typeface="Arial"/>
              <a:buChar char="•"/>
            </a:pPr>
            <a:endParaRPr lang="es-ES" dirty="0"/>
          </a:p>
          <a:p>
            <a:endParaRPr lang="en-GB" dirty="0"/>
          </a:p>
        </p:txBody>
      </p:sp>
    </p:spTree>
    <p:extLst>
      <p:ext uri="{BB962C8B-B14F-4D97-AF65-F5344CB8AC3E}">
        <p14:creationId xmlns:p14="http://schemas.microsoft.com/office/powerpoint/2010/main" val="1562095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81000" y="1130300"/>
            <a:ext cx="8509000" cy="431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4" name="13 Rectángulo"/>
          <p:cNvSpPr/>
          <p:nvPr/>
        </p:nvSpPr>
        <p:spPr>
          <a:xfrm>
            <a:off x="952500" y="1024235"/>
            <a:ext cx="7353300" cy="528350"/>
          </a:xfrm>
          <a:prstGeom prst="rect">
            <a:avLst/>
          </a:prstGeom>
        </p:spPr>
        <p:txBody>
          <a:bodyPr wrap="square">
            <a:spAutoFit/>
          </a:bodyPr>
          <a:lstStyle/>
          <a:p>
            <a:pPr marL="914400" lvl="1" indent="-457200" algn="ctr">
              <a:lnSpc>
                <a:spcPct val="150000"/>
              </a:lnSpc>
              <a:buSzPct val="100000"/>
            </a:pPr>
            <a:r>
              <a:rPr lang="es-ES" sz="2000" b="1" dirty="0" err="1" smtClean="0">
                <a:cs typeface="Eurostile-Condensed"/>
              </a:rPr>
              <a:t>Basque</a:t>
            </a:r>
            <a:r>
              <a:rPr lang="es-ES" sz="2000" b="1" dirty="0" smtClean="0">
                <a:cs typeface="Eurostile-Condensed"/>
              </a:rPr>
              <a:t> </a:t>
            </a:r>
            <a:r>
              <a:rPr lang="es-ES" sz="2000" b="1" dirty="0" err="1" smtClean="0">
                <a:cs typeface="Eurostile-Condensed"/>
              </a:rPr>
              <a:t>System</a:t>
            </a:r>
            <a:r>
              <a:rPr lang="es-ES" sz="2000" b="1" dirty="0" smtClean="0">
                <a:cs typeface="Eurostile-Condensed"/>
              </a:rPr>
              <a:t> of </a:t>
            </a:r>
            <a:r>
              <a:rPr lang="es-ES" sz="2000" b="1" dirty="0" err="1" smtClean="0">
                <a:cs typeface="Eurostile-Condensed"/>
              </a:rPr>
              <a:t>Science</a:t>
            </a:r>
            <a:r>
              <a:rPr lang="es-ES" sz="2000" b="1" dirty="0" smtClean="0">
                <a:cs typeface="Eurostile-Condensed"/>
              </a:rPr>
              <a:t> </a:t>
            </a:r>
            <a:r>
              <a:rPr lang="es-ES" sz="2000" b="1" dirty="0" err="1" smtClean="0">
                <a:cs typeface="Eurostile-Condensed"/>
              </a:rPr>
              <a:t>Technology</a:t>
            </a:r>
            <a:r>
              <a:rPr lang="es-ES" sz="2000" b="1" dirty="0" smtClean="0">
                <a:cs typeface="Eurostile-Condensed"/>
              </a:rPr>
              <a:t> and </a:t>
            </a:r>
            <a:r>
              <a:rPr lang="es-ES" sz="2000" b="1" dirty="0" err="1" smtClean="0">
                <a:cs typeface="Eurostile-Condensed"/>
              </a:rPr>
              <a:t>Innovation</a:t>
            </a:r>
            <a:endParaRPr lang="es-ES" sz="2000" b="1" dirty="0" smtClean="0">
              <a:cs typeface="Eurostile-Condensed"/>
            </a:endParaRPr>
          </a:p>
        </p:txBody>
      </p:sp>
      <p:sp>
        <p:nvSpPr>
          <p:cNvPr id="19" name="18 Rectángulo"/>
          <p:cNvSpPr/>
          <p:nvPr/>
        </p:nvSpPr>
        <p:spPr>
          <a:xfrm>
            <a:off x="254000" y="2692400"/>
            <a:ext cx="2184400" cy="444500"/>
          </a:xfrm>
          <a:prstGeom prst="rect">
            <a:avLst/>
          </a:prstGeom>
          <a:noFill/>
          <a:ln>
            <a:solidFill>
              <a:srgbClr val="DC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266700" y="2730500"/>
            <a:ext cx="2171700" cy="338554"/>
          </a:xfrm>
          <a:prstGeom prst="rect">
            <a:avLst/>
          </a:prstGeom>
          <a:noFill/>
        </p:spPr>
        <p:txBody>
          <a:bodyPr wrap="square" rtlCol="0">
            <a:spAutoFit/>
          </a:bodyPr>
          <a:lstStyle/>
          <a:p>
            <a:pPr algn="ctr"/>
            <a:r>
              <a:rPr lang="es-ES" sz="1600" b="1" dirty="0" smtClean="0">
                <a:solidFill>
                  <a:srgbClr val="DC0019"/>
                </a:solidFill>
              </a:rPr>
              <a:t>SCIENCE POLICY</a:t>
            </a:r>
            <a:endParaRPr lang="es-ES" sz="1600" b="1" dirty="0">
              <a:solidFill>
                <a:srgbClr val="DC0019"/>
              </a:solidFill>
            </a:endParaRPr>
          </a:p>
        </p:txBody>
      </p:sp>
      <p:sp>
        <p:nvSpPr>
          <p:cNvPr id="24" name="23 Rectángulo"/>
          <p:cNvSpPr/>
          <p:nvPr/>
        </p:nvSpPr>
        <p:spPr>
          <a:xfrm>
            <a:off x="2590800" y="2692400"/>
            <a:ext cx="2794000" cy="444500"/>
          </a:xfrm>
          <a:prstGeom prst="rect">
            <a:avLst/>
          </a:prstGeom>
          <a:noFill/>
          <a:ln>
            <a:solidFill>
              <a:srgbClr val="DC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5511800" y="2692400"/>
            <a:ext cx="3441700" cy="444500"/>
          </a:xfrm>
          <a:prstGeom prst="rect">
            <a:avLst/>
          </a:prstGeom>
          <a:noFill/>
          <a:ln>
            <a:solidFill>
              <a:srgbClr val="DC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2578100" y="2730500"/>
            <a:ext cx="2832100" cy="338554"/>
          </a:xfrm>
          <a:prstGeom prst="rect">
            <a:avLst/>
          </a:prstGeom>
          <a:noFill/>
        </p:spPr>
        <p:txBody>
          <a:bodyPr wrap="square" rtlCol="0">
            <a:spAutoFit/>
          </a:bodyPr>
          <a:lstStyle/>
          <a:p>
            <a:pPr algn="ctr"/>
            <a:r>
              <a:rPr lang="es-ES" sz="1600" b="1" dirty="0" smtClean="0">
                <a:solidFill>
                  <a:srgbClr val="DC0019"/>
                </a:solidFill>
              </a:rPr>
              <a:t>STRATEGIC RESEARCH</a:t>
            </a:r>
            <a:endParaRPr lang="es-ES" sz="1600" b="1" dirty="0">
              <a:solidFill>
                <a:srgbClr val="DC0019"/>
              </a:solidFill>
            </a:endParaRPr>
          </a:p>
        </p:txBody>
      </p:sp>
      <p:sp>
        <p:nvSpPr>
          <p:cNvPr id="27" name="26 CuadroTexto"/>
          <p:cNvSpPr txBox="1"/>
          <p:nvPr/>
        </p:nvSpPr>
        <p:spPr>
          <a:xfrm>
            <a:off x="5283200" y="2730500"/>
            <a:ext cx="3975100" cy="338554"/>
          </a:xfrm>
          <a:prstGeom prst="rect">
            <a:avLst/>
          </a:prstGeom>
          <a:noFill/>
        </p:spPr>
        <p:txBody>
          <a:bodyPr wrap="square" rtlCol="0">
            <a:spAutoFit/>
          </a:bodyPr>
          <a:lstStyle/>
          <a:p>
            <a:pPr algn="ctr"/>
            <a:r>
              <a:rPr lang="es-ES" sz="1600" b="1" dirty="0" smtClean="0">
                <a:solidFill>
                  <a:srgbClr val="DC0019"/>
                </a:solidFill>
              </a:rPr>
              <a:t>TECH. &amp; INNOVATION POLICY</a:t>
            </a:r>
            <a:endParaRPr lang="es-ES" sz="1600" b="1" dirty="0">
              <a:solidFill>
                <a:srgbClr val="DC0019"/>
              </a:solidFill>
            </a:endParaRPr>
          </a:p>
        </p:txBody>
      </p:sp>
      <p:cxnSp>
        <p:nvCxnSpPr>
          <p:cNvPr id="29" name="28 Conector recto de flecha"/>
          <p:cNvCxnSpPr/>
          <p:nvPr/>
        </p:nvCxnSpPr>
        <p:spPr>
          <a:xfrm>
            <a:off x="622300" y="3162300"/>
            <a:ext cx="0" cy="939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2082800" y="3175000"/>
            <a:ext cx="0" cy="939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723900" y="3435350"/>
            <a:ext cx="1219200" cy="307777"/>
          </a:xfrm>
          <a:prstGeom prst="rect">
            <a:avLst/>
          </a:prstGeom>
          <a:noFill/>
          <a:ln>
            <a:solidFill>
              <a:srgbClr val="00B050"/>
            </a:solidFill>
          </a:ln>
        </p:spPr>
        <p:txBody>
          <a:bodyPr wrap="square" rtlCol="0">
            <a:spAutoFit/>
          </a:bodyPr>
          <a:lstStyle/>
          <a:p>
            <a:pPr algn="ctr"/>
            <a:r>
              <a:rPr lang="es-ES" sz="1400" b="1" dirty="0" smtClean="0">
                <a:solidFill>
                  <a:srgbClr val="00B050"/>
                </a:solidFill>
              </a:rPr>
              <a:t>IKERBASQUE</a:t>
            </a:r>
            <a:endParaRPr lang="es-ES" sz="1400" b="1" dirty="0">
              <a:solidFill>
                <a:srgbClr val="00B050"/>
              </a:solidFill>
            </a:endParaRPr>
          </a:p>
        </p:txBody>
      </p:sp>
      <p:sp>
        <p:nvSpPr>
          <p:cNvPr id="32" name="31 CuadroTexto"/>
          <p:cNvSpPr txBox="1"/>
          <p:nvPr/>
        </p:nvSpPr>
        <p:spPr>
          <a:xfrm>
            <a:off x="6654800" y="3435351"/>
            <a:ext cx="977900" cy="307777"/>
          </a:xfrm>
          <a:prstGeom prst="rect">
            <a:avLst/>
          </a:prstGeom>
          <a:noFill/>
          <a:ln>
            <a:solidFill>
              <a:srgbClr val="00B050"/>
            </a:solidFill>
          </a:ln>
        </p:spPr>
        <p:txBody>
          <a:bodyPr wrap="square" rtlCol="0">
            <a:spAutoFit/>
          </a:bodyPr>
          <a:lstStyle/>
          <a:p>
            <a:pPr algn="ctr"/>
            <a:r>
              <a:rPr lang="es-ES" sz="1400" b="1" dirty="0" smtClean="0">
                <a:solidFill>
                  <a:srgbClr val="00B050"/>
                </a:solidFill>
              </a:rPr>
              <a:t>SPRI</a:t>
            </a:r>
            <a:endParaRPr lang="es-ES" sz="1400" b="1" dirty="0">
              <a:solidFill>
                <a:srgbClr val="00B050"/>
              </a:solidFill>
            </a:endParaRPr>
          </a:p>
        </p:txBody>
      </p:sp>
      <p:cxnSp>
        <p:nvCxnSpPr>
          <p:cNvPr id="33" name="32 Conector recto de flecha"/>
          <p:cNvCxnSpPr/>
          <p:nvPr/>
        </p:nvCxnSpPr>
        <p:spPr>
          <a:xfrm>
            <a:off x="3949700" y="3162300"/>
            <a:ext cx="0" cy="939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5969000" y="3162300"/>
            <a:ext cx="0" cy="939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8166100" y="3162300"/>
            <a:ext cx="0" cy="939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35 Rectángulo"/>
          <p:cNvSpPr/>
          <p:nvPr/>
        </p:nvSpPr>
        <p:spPr>
          <a:xfrm>
            <a:off x="177800" y="4197350"/>
            <a:ext cx="1219200" cy="6477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CuadroTexto"/>
          <p:cNvSpPr txBox="1"/>
          <p:nvPr/>
        </p:nvSpPr>
        <p:spPr>
          <a:xfrm>
            <a:off x="139700" y="4235450"/>
            <a:ext cx="1308100" cy="584776"/>
          </a:xfrm>
          <a:prstGeom prst="rect">
            <a:avLst/>
          </a:prstGeom>
          <a:noFill/>
        </p:spPr>
        <p:txBody>
          <a:bodyPr wrap="square" rtlCol="0">
            <a:spAutoFit/>
          </a:bodyPr>
          <a:lstStyle/>
          <a:p>
            <a:pPr algn="ctr"/>
            <a:r>
              <a:rPr lang="es-ES" sz="1600" b="1" dirty="0" smtClean="0">
                <a:solidFill>
                  <a:srgbClr val="0000FF"/>
                </a:solidFill>
              </a:rPr>
              <a:t>SCIENTIFIC EXCELLENCE</a:t>
            </a:r>
          </a:p>
        </p:txBody>
      </p:sp>
      <p:sp>
        <p:nvSpPr>
          <p:cNvPr id="38" name="37 Rectángulo"/>
          <p:cNvSpPr/>
          <p:nvPr/>
        </p:nvSpPr>
        <p:spPr>
          <a:xfrm>
            <a:off x="1511300" y="4197350"/>
            <a:ext cx="1422400" cy="6477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CuadroTexto"/>
          <p:cNvSpPr txBox="1"/>
          <p:nvPr/>
        </p:nvSpPr>
        <p:spPr>
          <a:xfrm>
            <a:off x="1473200" y="4235450"/>
            <a:ext cx="1524000" cy="584776"/>
          </a:xfrm>
          <a:prstGeom prst="rect">
            <a:avLst/>
          </a:prstGeom>
          <a:noFill/>
        </p:spPr>
        <p:txBody>
          <a:bodyPr wrap="square" rtlCol="0">
            <a:spAutoFit/>
          </a:bodyPr>
          <a:lstStyle/>
          <a:p>
            <a:pPr algn="ctr"/>
            <a:r>
              <a:rPr lang="es-ES" sz="1600" b="1" dirty="0" smtClean="0">
                <a:solidFill>
                  <a:srgbClr val="0000FF"/>
                </a:solidFill>
              </a:rPr>
              <a:t>UNIVERSITARY SYSTEM</a:t>
            </a:r>
            <a:endParaRPr lang="es-ES" sz="1600" b="1" dirty="0">
              <a:solidFill>
                <a:srgbClr val="0000FF"/>
              </a:solidFill>
            </a:endParaRPr>
          </a:p>
        </p:txBody>
      </p:sp>
      <p:sp>
        <p:nvSpPr>
          <p:cNvPr id="42" name="41 Rectángulo"/>
          <p:cNvSpPr/>
          <p:nvPr/>
        </p:nvSpPr>
        <p:spPr>
          <a:xfrm>
            <a:off x="3251200" y="4197350"/>
            <a:ext cx="1422400" cy="6477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42 CuadroTexto"/>
          <p:cNvSpPr txBox="1"/>
          <p:nvPr/>
        </p:nvSpPr>
        <p:spPr>
          <a:xfrm>
            <a:off x="3213100" y="4235450"/>
            <a:ext cx="1524000" cy="584776"/>
          </a:xfrm>
          <a:prstGeom prst="rect">
            <a:avLst/>
          </a:prstGeom>
          <a:noFill/>
        </p:spPr>
        <p:txBody>
          <a:bodyPr wrap="square" rtlCol="0">
            <a:spAutoFit/>
          </a:bodyPr>
          <a:lstStyle/>
          <a:p>
            <a:pPr algn="ctr"/>
            <a:r>
              <a:rPr lang="es-ES" sz="1600" b="1" dirty="0" smtClean="0">
                <a:solidFill>
                  <a:srgbClr val="0000FF"/>
                </a:solidFill>
              </a:rPr>
              <a:t>COOPERATIVE RESEARCH</a:t>
            </a:r>
            <a:endParaRPr lang="es-ES" sz="1600" b="1" dirty="0">
              <a:solidFill>
                <a:srgbClr val="0000FF"/>
              </a:solidFill>
            </a:endParaRPr>
          </a:p>
        </p:txBody>
      </p:sp>
      <p:cxnSp>
        <p:nvCxnSpPr>
          <p:cNvPr id="44" name="43 Conector recto de flecha"/>
          <p:cNvCxnSpPr/>
          <p:nvPr/>
        </p:nvCxnSpPr>
        <p:spPr>
          <a:xfrm>
            <a:off x="800100" y="4870450"/>
            <a:ext cx="0" cy="6032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5" name="54 Rectángulo"/>
          <p:cNvSpPr/>
          <p:nvPr/>
        </p:nvSpPr>
        <p:spPr>
          <a:xfrm>
            <a:off x="4991100" y="4197350"/>
            <a:ext cx="1955800" cy="6477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55 CuadroTexto"/>
          <p:cNvSpPr txBox="1"/>
          <p:nvPr/>
        </p:nvSpPr>
        <p:spPr>
          <a:xfrm>
            <a:off x="4991100" y="4235450"/>
            <a:ext cx="1943100" cy="584776"/>
          </a:xfrm>
          <a:prstGeom prst="rect">
            <a:avLst/>
          </a:prstGeom>
          <a:noFill/>
        </p:spPr>
        <p:txBody>
          <a:bodyPr wrap="square" rtlCol="0">
            <a:spAutoFit/>
          </a:bodyPr>
          <a:lstStyle/>
          <a:p>
            <a:pPr algn="ctr"/>
            <a:r>
              <a:rPr lang="es-ES" sz="1600" b="1" dirty="0" smtClean="0">
                <a:solidFill>
                  <a:srgbClr val="0000FF"/>
                </a:solidFill>
              </a:rPr>
              <a:t>TECHNOLOGY CORPORATIONS</a:t>
            </a:r>
            <a:endParaRPr lang="es-ES" sz="1600" b="1" dirty="0">
              <a:solidFill>
                <a:srgbClr val="0000FF"/>
              </a:solidFill>
            </a:endParaRPr>
          </a:p>
        </p:txBody>
      </p:sp>
      <p:sp>
        <p:nvSpPr>
          <p:cNvPr id="58" name="57 Rectángulo"/>
          <p:cNvSpPr/>
          <p:nvPr/>
        </p:nvSpPr>
        <p:spPr>
          <a:xfrm>
            <a:off x="7277100" y="4197350"/>
            <a:ext cx="1536700" cy="6477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CuadroTexto"/>
          <p:cNvSpPr txBox="1"/>
          <p:nvPr/>
        </p:nvSpPr>
        <p:spPr>
          <a:xfrm>
            <a:off x="7302500" y="4235450"/>
            <a:ext cx="1524000" cy="584776"/>
          </a:xfrm>
          <a:prstGeom prst="rect">
            <a:avLst/>
          </a:prstGeom>
          <a:noFill/>
        </p:spPr>
        <p:txBody>
          <a:bodyPr wrap="square" rtlCol="0">
            <a:spAutoFit/>
          </a:bodyPr>
          <a:lstStyle/>
          <a:p>
            <a:pPr algn="ctr"/>
            <a:r>
              <a:rPr lang="es-ES" sz="1600" b="1" dirty="0" smtClean="0">
                <a:solidFill>
                  <a:srgbClr val="0000FF"/>
                </a:solidFill>
              </a:rPr>
              <a:t>ENTREPRENEURIAL SYSTEM</a:t>
            </a:r>
            <a:endParaRPr lang="es-ES" sz="1600" b="1" dirty="0">
              <a:solidFill>
                <a:srgbClr val="0000FF"/>
              </a:solidFill>
            </a:endParaRPr>
          </a:p>
        </p:txBody>
      </p:sp>
      <p:sp>
        <p:nvSpPr>
          <p:cNvPr id="75" name="74 CuadroTexto"/>
          <p:cNvSpPr txBox="1"/>
          <p:nvPr/>
        </p:nvSpPr>
        <p:spPr>
          <a:xfrm>
            <a:off x="165100" y="5524500"/>
            <a:ext cx="1231900" cy="338554"/>
          </a:xfrm>
          <a:prstGeom prst="rect">
            <a:avLst/>
          </a:prstGeom>
          <a:noFill/>
        </p:spPr>
        <p:txBody>
          <a:bodyPr wrap="square" rtlCol="0">
            <a:spAutoFit/>
          </a:bodyPr>
          <a:lstStyle/>
          <a:p>
            <a:pPr algn="ctr"/>
            <a:r>
              <a:rPr lang="es-ES" sz="1600" b="1" dirty="0" err="1" smtClean="0">
                <a:solidFill>
                  <a:srgbClr val="0000FF"/>
                </a:solidFill>
              </a:rPr>
              <a:t>BERCs</a:t>
            </a:r>
            <a:endParaRPr lang="es-ES" sz="1600" b="1" dirty="0">
              <a:solidFill>
                <a:srgbClr val="0000FF"/>
              </a:solidFill>
            </a:endParaRPr>
          </a:p>
        </p:txBody>
      </p:sp>
      <p:cxnSp>
        <p:nvCxnSpPr>
          <p:cNvPr id="77" name="76 Conector recto de flecha"/>
          <p:cNvCxnSpPr/>
          <p:nvPr/>
        </p:nvCxnSpPr>
        <p:spPr>
          <a:xfrm>
            <a:off x="2222500" y="4870450"/>
            <a:ext cx="0" cy="6032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8" name="77 CuadroTexto"/>
          <p:cNvSpPr txBox="1"/>
          <p:nvPr/>
        </p:nvSpPr>
        <p:spPr>
          <a:xfrm>
            <a:off x="1587500" y="5524500"/>
            <a:ext cx="1231900" cy="830997"/>
          </a:xfrm>
          <a:prstGeom prst="rect">
            <a:avLst/>
          </a:prstGeom>
          <a:noFill/>
        </p:spPr>
        <p:txBody>
          <a:bodyPr wrap="square" rtlCol="0">
            <a:spAutoFit/>
          </a:bodyPr>
          <a:lstStyle/>
          <a:p>
            <a:pPr algn="ctr"/>
            <a:r>
              <a:rPr lang="es-ES" sz="1600" b="1" dirty="0" smtClean="0">
                <a:solidFill>
                  <a:srgbClr val="0000FF"/>
                </a:solidFill>
              </a:rPr>
              <a:t>UPV-EHU</a:t>
            </a:r>
          </a:p>
          <a:p>
            <a:pPr algn="ctr"/>
            <a:r>
              <a:rPr lang="es-ES" sz="1600" b="1" dirty="0" smtClean="0">
                <a:solidFill>
                  <a:srgbClr val="0000FF"/>
                </a:solidFill>
              </a:rPr>
              <a:t>U.DEUSTO</a:t>
            </a:r>
          </a:p>
          <a:p>
            <a:pPr algn="ctr"/>
            <a:r>
              <a:rPr lang="es-ES" sz="1600" b="1" dirty="0" smtClean="0">
                <a:solidFill>
                  <a:srgbClr val="0000FF"/>
                </a:solidFill>
              </a:rPr>
              <a:t>M.U.</a:t>
            </a:r>
            <a:endParaRPr lang="es-ES" sz="1600" b="1" dirty="0">
              <a:solidFill>
                <a:srgbClr val="0000FF"/>
              </a:solidFill>
            </a:endParaRPr>
          </a:p>
        </p:txBody>
      </p:sp>
      <p:cxnSp>
        <p:nvCxnSpPr>
          <p:cNvPr id="79" name="78 Conector recto de flecha"/>
          <p:cNvCxnSpPr/>
          <p:nvPr/>
        </p:nvCxnSpPr>
        <p:spPr>
          <a:xfrm>
            <a:off x="3962400" y="4870450"/>
            <a:ext cx="0" cy="6032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0" name="79 CuadroTexto"/>
          <p:cNvSpPr txBox="1"/>
          <p:nvPr/>
        </p:nvSpPr>
        <p:spPr>
          <a:xfrm>
            <a:off x="3327400" y="5524500"/>
            <a:ext cx="1231900" cy="338554"/>
          </a:xfrm>
          <a:prstGeom prst="rect">
            <a:avLst/>
          </a:prstGeom>
          <a:noFill/>
        </p:spPr>
        <p:txBody>
          <a:bodyPr wrap="square" rtlCol="0">
            <a:spAutoFit/>
          </a:bodyPr>
          <a:lstStyle/>
          <a:p>
            <a:pPr algn="ctr"/>
            <a:r>
              <a:rPr lang="es-ES" sz="1600" b="1" dirty="0" err="1" smtClean="0">
                <a:solidFill>
                  <a:srgbClr val="0000FF"/>
                </a:solidFill>
              </a:rPr>
              <a:t>CICs</a:t>
            </a:r>
            <a:endParaRPr lang="es-ES" sz="1600" b="1" dirty="0">
              <a:solidFill>
                <a:srgbClr val="0000FF"/>
              </a:solidFill>
            </a:endParaRPr>
          </a:p>
        </p:txBody>
      </p:sp>
      <p:cxnSp>
        <p:nvCxnSpPr>
          <p:cNvPr id="81" name="80 Conector recto de flecha"/>
          <p:cNvCxnSpPr/>
          <p:nvPr/>
        </p:nvCxnSpPr>
        <p:spPr>
          <a:xfrm>
            <a:off x="5981700" y="4857750"/>
            <a:ext cx="0" cy="6032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5346700" y="5511800"/>
            <a:ext cx="1231900" cy="584775"/>
          </a:xfrm>
          <a:prstGeom prst="rect">
            <a:avLst/>
          </a:prstGeom>
          <a:noFill/>
        </p:spPr>
        <p:txBody>
          <a:bodyPr wrap="square" rtlCol="0">
            <a:spAutoFit/>
          </a:bodyPr>
          <a:lstStyle/>
          <a:p>
            <a:pPr algn="ctr"/>
            <a:r>
              <a:rPr lang="es-ES" sz="1600" b="1" dirty="0" smtClean="0">
                <a:solidFill>
                  <a:srgbClr val="0000FF"/>
                </a:solidFill>
              </a:rPr>
              <a:t>TECNALIA</a:t>
            </a:r>
          </a:p>
          <a:p>
            <a:pPr algn="ctr"/>
            <a:r>
              <a:rPr lang="es-ES" sz="1600" b="1" dirty="0" smtClean="0">
                <a:solidFill>
                  <a:srgbClr val="0000FF"/>
                </a:solidFill>
              </a:rPr>
              <a:t>IK4</a:t>
            </a:r>
            <a:endParaRPr lang="es-ES" sz="1600" b="1" dirty="0">
              <a:solidFill>
                <a:srgbClr val="0000FF"/>
              </a:solidFill>
            </a:endParaRPr>
          </a:p>
        </p:txBody>
      </p:sp>
      <p:cxnSp>
        <p:nvCxnSpPr>
          <p:cNvPr id="83" name="82 Conector recto de flecha"/>
          <p:cNvCxnSpPr/>
          <p:nvPr/>
        </p:nvCxnSpPr>
        <p:spPr>
          <a:xfrm>
            <a:off x="8128000" y="4870450"/>
            <a:ext cx="0" cy="6032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7175500" y="5524500"/>
            <a:ext cx="1663700" cy="830997"/>
          </a:xfrm>
          <a:prstGeom prst="rect">
            <a:avLst/>
          </a:prstGeom>
          <a:noFill/>
        </p:spPr>
        <p:txBody>
          <a:bodyPr wrap="square" rtlCol="0">
            <a:spAutoFit/>
          </a:bodyPr>
          <a:lstStyle/>
          <a:p>
            <a:pPr algn="ctr"/>
            <a:r>
              <a:rPr lang="es-ES" sz="1600" b="1" dirty="0" smtClean="0">
                <a:solidFill>
                  <a:srgbClr val="0000FF"/>
                </a:solidFill>
              </a:rPr>
              <a:t>CLUSTERS</a:t>
            </a:r>
          </a:p>
          <a:p>
            <a:pPr algn="ctr"/>
            <a:r>
              <a:rPr lang="es-ES" sz="1600" b="1" dirty="0" smtClean="0">
                <a:solidFill>
                  <a:srgbClr val="0000FF"/>
                </a:solidFill>
              </a:rPr>
              <a:t>TECHNOLOGICAL PARKS </a:t>
            </a:r>
          </a:p>
        </p:txBody>
      </p:sp>
      <p:sp>
        <p:nvSpPr>
          <p:cNvPr id="2" name="Marcador de número de diapositiva 1"/>
          <p:cNvSpPr>
            <a:spLocks noGrp="1"/>
          </p:cNvSpPr>
          <p:nvPr>
            <p:ph type="sldNum" sz="quarter" idx="12"/>
          </p:nvPr>
        </p:nvSpPr>
        <p:spPr/>
        <p:txBody>
          <a:bodyPr/>
          <a:lstStyle/>
          <a:p>
            <a:fld id="{4B5D65D2-E5E0-4A80-AB45-28BDA2DD69DD}" type="slidenum">
              <a:rPr lang="ca-ES" smtClean="0"/>
              <a:pPr/>
              <a:t>7</a:t>
            </a:fld>
            <a:endParaRPr lang="ca-ES"/>
          </a:p>
        </p:txBody>
      </p:sp>
      <p:sp>
        <p:nvSpPr>
          <p:cNvPr id="5" name="CuadroTexto 4"/>
          <p:cNvSpPr txBox="1"/>
          <p:nvPr/>
        </p:nvSpPr>
        <p:spPr>
          <a:xfrm>
            <a:off x="3007537" y="1820120"/>
            <a:ext cx="3332125"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b="1" dirty="0" smtClean="0"/>
              <a:t>BASQUE COUNCIL OF SCIENCE </a:t>
            </a:r>
          </a:p>
          <a:p>
            <a:pPr algn="ctr"/>
            <a:r>
              <a:rPr lang="en-GB" b="1" dirty="0" smtClean="0"/>
              <a:t>TECHNOLOGY AND INNOVATION</a:t>
            </a:r>
            <a:endParaRPr lang="en-GB" b="1" dirty="0"/>
          </a:p>
        </p:txBody>
      </p:sp>
    </p:spTree>
    <p:extLst>
      <p:ext uri="{BB962C8B-B14F-4D97-AF65-F5344CB8AC3E}">
        <p14:creationId xmlns:p14="http://schemas.microsoft.com/office/powerpoint/2010/main" val="586397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81000" y="1130300"/>
            <a:ext cx="8509000"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952500" y="1024235"/>
            <a:ext cx="7353300" cy="528350"/>
          </a:xfrm>
          <a:prstGeom prst="rect">
            <a:avLst/>
          </a:prstGeom>
        </p:spPr>
        <p:txBody>
          <a:bodyPr wrap="square">
            <a:spAutoFit/>
          </a:bodyPr>
          <a:lstStyle/>
          <a:p>
            <a:pPr marL="914400" lvl="1" indent="-457200" algn="ctr">
              <a:lnSpc>
                <a:spcPct val="150000"/>
              </a:lnSpc>
              <a:buSzPct val="100000"/>
            </a:pPr>
            <a:r>
              <a:rPr lang="es-ES" sz="2000" b="1" dirty="0" smtClean="0">
                <a:cs typeface="Eurostile-Condensed"/>
              </a:rPr>
              <a:t>BASQUE SYSTEM OF SCIENCE TECH. AND INNOVATION</a:t>
            </a:r>
          </a:p>
        </p:txBody>
      </p:sp>
      <p:sp>
        <p:nvSpPr>
          <p:cNvPr id="15" name="14 Rectángulo"/>
          <p:cNvSpPr/>
          <p:nvPr/>
        </p:nvSpPr>
        <p:spPr>
          <a:xfrm>
            <a:off x="1905000" y="1739900"/>
            <a:ext cx="5003800" cy="73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uadroTexto"/>
          <p:cNvSpPr txBox="1"/>
          <p:nvPr/>
        </p:nvSpPr>
        <p:spPr>
          <a:xfrm>
            <a:off x="1981200" y="1752600"/>
            <a:ext cx="4813300" cy="707886"/>
          </a:xfrm>
          <a:prstGeom prst="rect">
            <a:avLst/>
          </a:prstGeom>
          <a:noFill/>
        </p:spPr>
        <p:txBody>
          <a:bodyPr wrap="square" rtlCol="0">
            <a:spAutoFit/>
          </a:bodyPr>
          <a:lstStyle/>
          <a:p>
            <a:pPr algn="ctr"/>
            <a:r>
              <a:rPr lang="es-ES" sz="2000" b="1" dirty="0" smtClean="0"/>
              <a:t>BASQUE COUNCIL OF SCIENCE TECHNOLOGY AND INNOVATION</a:t>
            </a:r>
            <a:endParaRPr lang="es-ES" sz="2000" b="1" dirty="0"/>
          </a:p>
        </p:txBody>
      </p:sp>
      <p:sp>
        <p:nvSpPr>
          <p:cNvPr id="40" name="39 Rectángulo"/>
          <p:cNvSpPr/>
          <p:nvPr/>
        </p:nvSpPr>
        <p:spPr>
          <a:xfrm>
            <a:off x="1270000" y="2628900"/>
            <a:ext cx="6197600" cy="365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40 CuadroTexto"/>
          <p:cNvSpPr txBox="1"/>
          <p:nvPr/>
        </p:nvSpPr>
        <p:spPr>
          <a:xfrm>
            <a:off x="2095500" y="2692400"/>
            <a:ext cx="4813300" cy="369332"/>
          </a:xfrm>
          <a:prstGeom prst="rect">
            <a:avLst/>
          </a:prstGeom>
          <a:noFill/>
        </p:spPr>
        <p:txBody>
          <a:bodyPr wrap="square" rtlCol="0">
            <a:spAutoFit/>
          </a:bodyPr>
          <a:lstStyle/>
          <a:p>
            <a:pPr algn="ctr"/>
            <a:r>
              <a:rPr lang="es-ES" b="1" dirty="0" smtClean="0"/>
              <a:t>LEHENDAKARI-PRESIDENT BASQUE COUNTRY</a:t>
            </a:r>
            <a:endParaRPr lang="es-ES" b="1" dirty="0"/>
          </a:p>
        </p:txBody>
      </p:sp>
      <p:sp>
        <p:nvSpPr>
          <p:cNvPr id="45" name="44 CuadroTexto"/>
          <p:cNvSpPr txBox="1"/>
          <p:nvPr/>
        </p:nvSpPr>
        <p:spPr>
          <a:xfrm>
            <a:off x="1562100" y="3069142"/>
            <a:ext cx="5676900" cy="3200876"/>
          </a:xfrm>
          <a:prstGeom prst="rect">
            <a:avLst/>
          </a:prstGeom>
          <a:noFill/>
        </p:spPr>
        <p:txBody>
          <a:bodyPr wrap="square" rtlCol="0">
            <a:spAutoFit/>
          </a:bodyPr>
          <a:lstStyle/>
          <a:p>
            <a:pPr marL="177800" indent="-177800">
              <a:spcAft>
                <a:spcPts val="600"/>
              </a:spcAft>
              <a:buFont typeface="Calibri" pitchFamily="34" charset="0"/>
              <a:buChar char="&gt;"/>
            </a:pPr>
            <a:r>
              <a:rPr lang="en-GB" dirty="0" smtClean="0"/>
              <a:t>Departments of Treasury, Health and Education</a:t>
            </a:r>
          </a:p>
          <a:p>
            <a:pPr marL="177800" indent="-177800">
              <a:spcAft>
                <a:spcPts val="600"/>
              </a:spcAft>
              <a:buFont typeface="Calibri" pitchFamily="34" charset="0"/>
              <a:buChar char="&gt;"/>
            </a:pPr>
            <a:r>
              <a:rPr lang="en-GB" dirty="0" smtClean="0"/>
              <a:t>General Deputy’s from the 3 Historic </a:t>
            </a:r>
            <a:r>
              <a:rPr lang="en-GB" dirty="0" err="1" smtClean="0"/>
              <a:t>Provintial</a:t>
            </a:r>
            <a:r>
              <a:rPr lang="en-GB" dirty="0" smtClean="0"/>
              <a:t> Gov.</a:t>
            </a:r>
          </a:p>
          <a:p>
            <a:pPr marL="177800" indent="-177800">
              <a:spcAft>
                <a:spcPts val="600"/>
              </a:spcAft>
              <a:buFont typeface="Calibri" pitchFamily="34" charset="0"/>
              <a:buChar char="&gt;"/>
            </a:pPr>
            <a:r>
              <a:rPr lang="en-GB" dirty="0" smtClean="0"/>
              <a:t>Rectors of the three universities</a:t>
            </a:r>
          </a:p>
          <a:p>
            <a:pPr marL="177800" indent="-177800">
              <a:spcAft>
                <a:spcPts val="600"/>
              </a:spcAft>
              <a:buFont typeface="Calibri" pitchFamily="34" charset="0"/>
              <a:buChar char="&gt;"/>
            </a:pPr>
            <a:r>
              <a:rPr lang="en-GB" dirty="0" err="1" smtClean="0"/>
              <a:t>Tecnalia</a:t>
            </a:r>
            <a:r>
              <a:rPr lang="en-GB" dirty="0" smtClean="0"/>
              <a:t> Tech. Corp.</a:t>
            </a:r>
          </a:p>
          <a:p>
            <a:pPr marL="177800" indent="-177800">
              <a:spcAft>
                <a:spcPts val="600"/>
              </a:spcAft>
              <a:buFont typeface="Calibri" pitchFamily="34" charset="0"/>
              <a:buChar char="&gt;"/>
            </a:pPr>
            <a:r>
              <a:rPr lang="en-GB" dirty="0" smtClean="0"/>
              <a:t>IK4-Tech. Corp.</a:t>
            </a:r>
          </a:p>
          <a:p>
            <a:pPr marL="177800" indent="-177800">
              <a:spcAft>
                <a:spcPts val="600"/>
              </a:spcAft>
              <a:buFont typeface="Calibri" pitchFamily="34" charset="0"/>
              <a:buChar char="&gt;"/>
            </a:pPr>
            <a:r>
              <a:rPr lang="en-GB" dirty="0" err="1" smtClean="0"/>
              <a:t>Ikerbasque</a:t>
            </a:r>
            <a:r>
              <a:rPr lang="en-GB" dirty="0" smtClean="0"/>
              <a:t> (Basque Science Foundation)</a:t>
            </a:r>
          </a:p>
          <a:p>
            <a:pPr marL="177800" indent="-177800">
              <a:spcAft>
                <a:spcPts val="600"/>
              </a:spcAft>
              <a:buFont typeface="Calibri" pitchFamily="34" charset="0"/>
              <a:buChar char="&gt;"/>
            </a:pPr>
            <a:r>
              <a:rPr lang="en-GB" dirty="0" err="1" smtClean="0"/>
              <a:t>Innobasque</a:t>
            </a:r>
            <a:r>
              <a:rPr lang="en-GB" dirty="0" smtClean="0"/>
              <a:t> (Basque Innovation Agency)</a:t>
            </a:r>
          </a:p>
          <a:p>
            <a:pPr marL="177800" indent="-177800">
              <a:spcAft>
                <a:spcPts val="600"/>
              </a:spcAft>
              <a:buFont typeface="Calibri" pitchFamily="34" charset="0"/>
              <a:buChar char="&gt;"/>
            </a:pPr>
            <a:r>
              <a:rPr lang="en-GB" dirty="0" smtClean="0"/>
              <a:t>R&amp;D Sectors and main company representatives</a:t>
            </a:r>
          </a:p>
          <a:p>
            <a:pPr marL="177800" indent="-177800">
              <a:spcAft>
                <a:spcPts val="600"/>
              </a:spcAft>
              <a:buFont typeface="Calibri" pitchFamily="34" charset="0"/>
              <a:buChar char="&gt;"/>
            </a:pPr>
            <a:r>
              <a:rPr lang="en-GB" dirty="0" err="1" smtClean="0"/>
              <a:t>Jakiunde</a:t>
            </a:r>
            <a:r>
              <a:rPr lang="en-GB" dirty="0" smtClean="0"/>
              <a:t> (Academy of Science and Arts)</a:t>
            </a:r>
            <a:endParaRPr lang="en-GB" dirty="0"/>
          </a:p>
        </p:txBody>
      </p:sp>
      <p:sp>
        <p:nvSpPr>
          <p:cNvPr id="2" name="Marcador de número de diapositiva 1"/>
          <p:cNvSpPr>
            <a:spLocks noGrp="1"/>
          </p:cNvSpPr>
          <p:nvPr>
            <p:ph type="sldNum" sz="quarter" idx="12"/>
          </p:nvPr>
        </p:nvSpPr>
        <p:spPr/>
        <p:txBody>
          <a:bodyPr/>
          <a:lstStyle/>
          <a:p>
            <a:fld id="{4B5D65D2-E5E0-4A80-AB45-28BDA2DD69DD}" type="slidenum">
              <a:rPr lang="ca-ES" smtClean="0"/>
              <a:pPr/>
              <a:t>8</a:t>
            </a:fld>
            <a:endParaRPr lang="ca-ES"/>
          </a:p>
        </p:txBody>
      </p:sp>
    </p:spTree>
    <p:extLst>
      <p:ext uri="{BB962C8B-B14F-4D97-AF65-F5344CB8AC3E}">
        <p14:creationId xmlns:p14="http://schemas.microsoft.com/office/powerpoint/2010/main" val="514396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406400" y="2432050"/>
            <a:ext cx="4709886" cy="338554"/>
          </a:xfrm>
          <a:prstGeom prst="rect">
            <a:avLst/>
          </a:prstGeom>
          <a:noFill/>
          <a:ln>
            <a:solidFill>
              <a:srgbClr val="00B050"/>
            </a:solidFill>
          </a:ln>
        </p:spPr>
        <p:txBody>
          <a:bodyPr wrap="square" rtlCol="0">
            <a:spAutoFit/>
          </a:bodyPr>
          <a:lstStyle/>
          <a:p>
            <a:pPr algn="ctr"/>
            <a:r>
              <a:rPr lang="es-ES" sz="1600" b="1" dirty="0" smtClean="0">
                <a:solidFill>
                  <a:srgbClr val="00B050"/>
                </a:solidFill>
              </a:rPr>
              <a:t>SPRI-SOCIETY FOR THE INDUSTRIAL RECONVERSION</a:t>
            </a:r>
            <a:endParaRPr lang="es-ES" sz="1600" b="1" dirty="0">
              <a:solidFill>
                <a:srgbClr val="00B050"/>
              </a:solidFill>
            </a:endParaRPr>
          </a:p>
        </p:txBody>
      </p:sp>
      <p:sp>
        <p:nvSpPr>
          <p:cNvPr id="18" name="17 Rectángulo"/>
          <p:cNvSpPr/>
          <p:nvPr/>
        </p:nvSpPr>
        <p:spPr>
          <a:xfrm>
            <a:off x="411637" y="2964934"/>
            <a:ext cx="8452963" cy="3493264"/>
          </a:xfrm>
          <a:prstGeom prst="rect">
            <a:avLst/>
          </a:prstGeom>
          <a:solidFill>
            <a:schemeClr val="bg1">
              <a:lumMod val="95000"/>
            </a:schemeClr>
          </a:solidFill>
        </p:spPr>
        <p:txBody>
          <a:bodyPr wrap="square">
            <a:spAutoFit/>
          </a:bodyPr>
          <a:lstStyle/>
          <a:p>
            <a:pPr marL="177800" indent="-177800" algn="just">
              <a:spcBef>
                <a:spcPts val="600"/>
              </a:spcBef>
              <a:buFont typeface="Calibri" pitchFamily="34" charset="0"/>
              <a:buChar char="&gt;"/>
            </a:pPr>
            <a:r>
              <a:rPr lang="es-ES" sz="1600" dirty="0" smtClean="0">
                <a:solidFill>
                  <a:srgbClr val="00B050"/>
                </a:solidFill>
              </a:rPr>
              <a:t>BASQUE  </a:t>
            </a:r>
            <a:r>
              <a:rPr lang="es-ES" sz="1600" dirty="0" err="1" smtClean="0">
                <a:solidFill>
                  <a:srgbClr val="00B050"/>
                </a:solidFill>
              </a:rPr>
              <a:t>Government</a:t>
            </a:r>
            <a:r>
              <a:rPr lang="es-ES" sz="1600" dirty="0" smtClean="0">
                <a:solidFill>
                  <a:srgbClr val="00B050"/>
                </a:solidFill>
              </a:rPr>
              <a:t> </a:t>
            </a:r>
            <a:r>
              <a:rPr lang="es-ES" sz="1600" dirty="0" err="1" smtClean="0">
                <a:solidFill>
                  <a:srgbClr val="00B050"/>
                </a:solidFill>
              </a:rPr>
              <a:t>Entreprenurial</a:t>
            </a:r>
            <a:r>
              <a:rPr lang="es-ES" sz="1600" dirty="0" smtClean="0">
                <a:solidFill>
                  <a:srgbClr val="00B050"/>
                </a:solidFill>
              </a:rPr>
              <a:t> </a:t>
            </a:r>
            <a:r>
              <a:rPr lang="es-ES" sz="1600" dirty="0" err="1" smtClean="0">
                <a:solidFill>
                  <a:srgbClr val="00B050"/>
                </a:solidFill>
              </a:rPr>
              <a:t>Development</a:t>
            </a:r>
            <a:r>
              <a:rPr lang="es-ES" sz="1600" dirty="0" smtClean="0">
                <a:solidFill>
                  <a:srgbClr val="00B050"/>
                </a:solidFill>
              </a:rPr>
              <a:t> Agency </a:t>
            </a:r>
            <a:r>
              <a:rPr lang="es-ES" sz="1600" dirty="0" err="1" smtClean="0">
                <a:solidFill>
                  <a:srgbClr val="00B050"/>
                </a:solidFill>
              </a:rPr>
              <a:t>since</a:t>
            </a:r>
            <a:r>
              <a:rPr lang="es-ES" sz="1600" dirty="0" smtClean="0">
                <a:solidFill>
                  <a:srgbClr val="00B050"/>
                </a:solidFill>
              </a:rPr>
              <a:t> 1981</a:t>
            </a:r>
          </a:p>
          <a:p>
            <a:pPr marL="177800" indent="-177800" algn="just">
              <a:spcBef>
                <a:spcPts val="600"/>
              </a:spcBef>
              <a:buFont typeface="Calibri" pitchFamily="34" charset="0"/>
              <a:buChar char="&gt;"/>
            </a:pPr>
            <a:r>
              <a:rPr lang="es-ES" sz="1600" dirty="0" smtClean="0">
                <a:solidFill>
                  <a:srgbClr val="00B050"/>
                </a:solidFill>
              </a:rPr>
              <a:t>200 </a:t>
            </a:r>
            <a:r>
              <a:rPr lang="es-ES" sz="1600" dirty="0" err="1" smtClean="0">
                <a:solidFill>
                  <a:srgbClr val="00B050"/>
                </a:solidFill>
              </a:rPr>
              <a:t>employees</a:t>
            </a:r>
            <a:endParaRPr lang="es-ES" sz="1600" dirty="0" smtClean="0">
              <a:solidFill>
                <a:srgbClr val="00B050"/>
              </a:solidFill>
            </a:endParaRPr>
          </a:p>
          <a:p>
            <a:pPr marL="177800" indent="-177800" algn="just">
              <a:spcBef>
                <a:spcPts val="600"/>
              </a:spcBef>
              <a:buFont typeface="Calibri" pitchFamily="34" charset="0"/>
              <a:buChar char="&gt;"/>
            </a:pPr>
            <a:r>
              <a:rPr lang="es-ES" sz="1600" dirty="0" err="1" smtClean="0">
                <a:solidFill>
                  <a:srgbClr val="00B050"/>
                </a:solidFill>
              </a:rPr>
              <a:t>Supports</a:t>
            </a:r>
            <a:r>
              <a:rPr lang="es-ES" sz="1600" dirty="0" smtClean="0">
                <a:solidFill>
                  <a:srgbClr val="00B050"/>
                </a:solidFill>
              </a:rPr>
              <a:t> and impulses </a:t>
            </a:r>
            <a:r>
              <a:rPr lang="es-ES" sz="1600" dirty="0" err="1" smtClean="0">
                <a:solidFill>
                  <a:srgbClr val="00B050"/>
                </a:solidFill>
              </a:rPr>
              <a:t>the</a:t>
            </a:r>
            <a:r>
              <a:rPr lang="es-ES" sz="1600" dirty="0" smtClean="0">
                <a:solidFill>
                  <a:srgbClr val="00B050"/>
                </a:solidFill>
              </a:rPr>
              <a:t> </a:t>
            </a:r>
            <a:r>
              <a:rPr lang="es-ES" sz="1600" dirty="0" err="1" smtClean="0">
                <a:solidFill>
                  <a:srgbClr val="00B050"/>
                </a:solidFill>
              </a:rPr>
              <a:t>basque</a:t>
            </a:r>
            <a:r>
              <a:rPr lang="es-ES" sz="1600" dirty="0" smtClean="0">
                <a:solidFill>
                  <a:srgbClr val="00B050"/>
                </a:solidFill>
              </a:rPr>
              <a:t> </a:t>
            </a:r>
            <a:r>
              <a:rPr lang="es-ES" sz="1600" dirty="0" err="1" smtClean="0">
                <a:solidFill>
                  <a:srgbClr val="00B050"/>
                </a:solidFill>
              </a:rPr>
              <a:t>entreprenurial</a:t>
            </a:r>
            <a:r>
              <a:rPr lang="es-ES" sz="1600" dirty="0" smtClean="0">
                <a:solidFill>
                  <a:srgbClr val="00B050"/>
                </a:solidFill>
              </a:rPr>
              <a:t> sector.</a:t>
            </a:r>
          </a:p>
          <a:p>
            <a:pPr marL="177800" indent="-177800" algn="just">
              <a:spcBef>
                <a:spcPts val="600"/>
              </a:spcBef>
              <a:buFont typeface="Calibri" pitchFamily="34" charset="0"/>
              <a:buChar char="&gt;"/>
            </a:pPr>
            <a:r>
              <a:rPr lang="es-ES" sz="1600" dirty="0" err="1" smtClean="0">
                <a:solidFill>
                  <a:srgbClr val="00B050"/>
                </a:solidFill>
              </a:rPr>
              <a:t>Manages</a:t>
            </a:r>
            <a:r>
              <a:rPr lang="es-ES" sz="1600" dirty="0" smtClean="0">
                <a:solidFill>
                  <a:srgbClr val="00B050"/>
                </a:solidFill>
              </a:rPr>
              <a:t> 70% of </a:t>
            </a:r>
            <a:r>
              <a:rPr lang="es-ES" sz="1600" dirty="0" err="1" smtClean="0">
                <a:solidFill>
                  <a:srgbClr val="00B050"/>
                </a:solidFill>
              </a:rPr>
              <a:t>the</a:t>
            </a:r>
            <a:r>
              <a:rPr lang="es-ES" sz="1600" dirty="0" smtClean="0">
                <a:solidFill>
                  <a:srgbClr val="00B050"/>
                </a:solidFill>
              </a:rPr>
              <a:t> </a:t>
            </a:r>
            <a:r>
              <a:rPr lang="es-ES" sz="1600" dirty="0" err="1" smtClean="0">
                <a:solidFill>
                  <a:srgbClr val="00B050"/>
                </a:solidFill>
              </a:rPr>
              <a:t>budget</a:t>
            </a:r>
            <a:r>
              <a:rPr lang="es-ES" sz="1600" dirty="0" smtClean="0">
                <a:solidFill>
                  <a:srgbClr val="00B050"/>
                </a:solidFill>
              </a:rPr>
              <a:t> of </a:t>
            </a:r>
            <a:r>
              <a:rPr lang="es-ES" sz="1600" dirty="0" err="1" smtClean="0">
                <a:solidFill>
                  <a:srgbClr val="00B050"/>
                </a:solidFill>
              </a:rPr>
              <a:t>the</a:t>
            </a:r>
            <a:r>
              <a:rPr lang="es-ES" sz="1600" dirty="0" smtClean="0">
                <a:solidFill>
                  <a:srgbClr val="00B050"/>
                </a:solidFill>
              </a:rPr>
              <a:t> </a:t>
            </a:r>
            <a:r>
              <a:rPr lang="es-ES" sz="1600" dirty="0" err="1" smtClean="0">
                <a:solidFill>
                  <a:srgbClr val="00B050"/>
                </a:solidFill>
              </a:rPr>
              <a:t>Department</a:t>
            </a:r>
            <a:r>
              <a:rPr lang="es-ES" sz="1600" dirty="0" smtClean="0">
                <a:solidFill>
                  <a:srgbClr val="00B050"/>
                </a:solidFill>
              </a:rPr>
              <a:t> of </a:t>
            </a:r>
            <a:r>
              <a:rPr lang="es-ES" sz="1600" dirty="0" err="1" smtClean="0">
                <a:solidFill>
                  <a:srgbClr val="00B050"/>
                </a:solidFill>
              </a:rPr>
              <a:t>Economic</a:t>
            </a:r>
            <a:r>
              <a:rPr lang="es-ES" sz="1600" dirty="0" smtClean="0">
                <a:solidFill>
                  <a:srgbClr val="00B050"/>
                </a:solidFill>
              </a:rPr>
              <a:t> </a:t>
            </a:r>
            <a:r>
              <a:rPr lang="es-ES" sz="1600" dirty="0" err="1" smtClean="0">
                <a:solidFill>
                  <a:srgbClr val="00B050"/>
                </a:solidFill>
              </a:rPr>
              <a:t>Development</a:t>
            </a:r>
            <a:r>
              <a:rPr lang="es-ES" sz="1600" dirty="0" smtClean="0">
                <a:solidFill>
                  <a:srgbClr val="00B050"/>
                </a:solidFill>
              </a:rPr>
              <a:t> and </a:t>
            </a:r>
            <a:r>
              <a:rPr lang="es-ES" sz="1600" dirty="0" err="1" smtClean="0">
                <a:solidFill>
                  <a:srgbClr val="00B050"/>
                </a:solidFill>
              </a:rPr>
              <a:t>Competitiveness</a:t>
            </a:r>
            <a:r>
              <a:rPr lang="es-ES" sz="1600" dirty="0" smtClean="0">
                <a:solidFill>
                  <a:srgbClr val="00B050"/>
                </a:solidFill>
              </a:rPr>
              <a:t> of </a:t>
            </a:r>
            <a:r>
              <a:rPr lang="es-ES" sz="1600" dirty="0" err="1" smtClean="0">
                <a:solidFill>
                  <a:srgbClr val="00B050"/>
                </a:solidFill>
              </a:rPr>
              <a:t>the</a:t>
            </a:r>
            <a:r>
              <a:rPr lang="es-ES" sz="1600" dirty="0" smtClean="0">
                <a:solidFill>
                  <a:srgbClr val="00B050"/>
                </a:solidFill>
              </a:rPr>
              <a:t> </a:t>
            </a:r>
            <a:r>
              <a:rPr lang="es-ES" sz="1600" dirty="0" err="1" smtClean="0">
                <a:solidFill>
                  <a:srgbClr val="00B050"/>
                </a:solidFill>
              </a:rPr>
              <a:t>Basque</a:t>
            </a:r>
            <a:r>
              <a:rPr lang="es-ES" sz="1600" dirty="0" smtClean="0">
                <a:solidFill>
                  <a:srgbClr val="00B050"/>
                </a:solidFill>
              </a:rPr>
              <a:t> Country</a:t>
            </a:r>
          </a:p>
          <a:p>
            <a:pPr marL="177800" indent="-177800" algn="just">
              <a:spcBef>
                <a:spcPts val="600"/>
              </a:spcBef>
              <a:buFont typeface="Calibri" pitchFamily="34" charset="0"/>
              <a:buChar char="&gt;"/>
            </a:pPr>
            <a:r>
              <a:rPr lang="es-ES" sz="1600" dirty="0" err="1" smtClean="0">
                <a:solidFill>
                  <a:srgbClr val="00B050"/>
                </a:solidFill>
              </a:rPr>
              <a:t>Oriented</a:t>
            </a:r>
            <a:r>
              <a:rPr lang="es-ES" sz="1600" dirty="0" smtClean="0">
                <a:solidFill>
                  <a:srgbClr val="00B050"/>
                </a:solidFill>
              </a:rPr>
              <a:t> </a:t>
            </a:r>
            <a:r>
              <a:rPr lang="es-ES" sz="1600" dirty="0" err="1" smtClean="0">
                <a:solidFill>
                  <a:srgbClr val="00B050"/>
                </a:solidFill>
              </a:rPr>
              <a:t>to</a:t>
            </a:r>
            <a:r>
              <a:rPr lang="es-ES" sz="1600" dirty="0" smtClean="0">
                <a:solidFill>
                  <a:srgbClr val="00B050"/>
                </a:solidFill>
              </a:rPr>
              <a:t> </a:t>
            </a:r>
            <a:r>
              <a:rPr lang="es-ES" sz="1600" dirty="0" err="1" smtClean="0">
                <a:solidFill>
                  <a:srgbClr val="00B050"/>
                </a:solidFill>
              </a:rPr>
              <a:t>support</a:t>
            </a:r>
            <a:r>
              <a:rPr lang="es-ES" sz="1600" dirty="0" smtClean="0">
                <a:solidFill>
                  <a:srgbClr val="00B050"/>
                </a:solidFill>
              </a:rPr>
              <a:t> </a:t>
            </a:r>
            <a:r>
              <a:rPr lang="es-ES" sz="1600" dirty="0" err="1" smtClean="0">
                <a:solidFill>
                  <a:srgbClr val="00B050"/>
                </a:solidFill>
              </a:rPr>
              <a:t>SME’s</a:t>
            </a:r>
            <a:r>
              <a:rPr lang="es-ES" sz="1600" dirty="0" smtClean="0">
                <a:solidFill>
                  <a:srgbClr val="00B050"/>
                </a:solidFill>
              </a:rPr>
              <a:t>:</a:t>
            </a:r>
          </a:p>
          <a:p>
            <a:pPr marL="635000" lvl="1" indent="-177800" algn="just">
              <a:spcBef>
                <a:spcPts val="600"/>
              </a:spcBef>
              <a:buFont typeface="Calibri" pitchFamily="34" charset="0"/>
              <a:buChar char="&gt;"/>
            </a:pPr>
            <a:r>
              <a:rPr lang="es-ES" sz="1600" b="1" dirty="0" smtClean="0">
                <a:solidFill>
                  <a:srgbClr val="00B050"/>
                </a:solidFill>
              </a:rPr>
              <a:t>INTERNATIONALIZATION: </a:t>
            </a:r>
            <a:r>
              <a:rPr lang="es-ES" sz="1600" dirty="0" smtClean="0">
                <a:solidFill>
                  <a:srgbClr val="00B050"/>
                </a:solidFill>
              </a:rPr>
              <a:t>59 </a:t>
            </a:r>
            <a:r>
              <a:rPr lang="es-ES" sz="1600" dirty="0" err="1" smtClean="0">
                <a:solidFill>
                  <a:srgbClr val="00B050"/>
                </a:solidFill>
              </a:rPr>
              <a:t>countries</a:t>
            </a:r>
            <a:endParaRPr lang="es-ES" sz="1600" dirty="0" smtClean="0">
              <a:solidFill>
                <a:srgbClr val="00B050"/>
              </a:solidFill>
            </a:endParaRPr>
          </a:p>
          <a:p>
            <a:pPr marL="635000" lvl="1" indent="-177800" algn="just">
              <a:spcBef>
                <a:spcPts val="600"/>
              </a:spcBef>
              <a:buFont typeface="Calibri" pitchFamily="34" charset="0"/>
              <a:buChar char="&gt;"/>
            </a:pPr>
            <a:r>
              <a:rPr lang="es-ES" sz="1600" b="1" dirty="0" smtClean="0">
                <a:solidFill>
                  <a:srgbClr val="00B050"/>
                </a:solidFill>
              </a:rPr>
              <a:t>ENTREPRENEURSHIP:  </a:t>
            </a:r>
            <a:r>
              <a:rPr lang="es-ES" sz="1600" dirty="0" err="1" smtClean="0">
                <a:solidFill>
                  <a:srgbClr val="00B050"/>
                </a:solidFill>
              </a:rPr>
              <a:t>Support</a:t>
            </a:r>
            <a:r>
              <a:rPr lang="es-ES" sz="1600" dirty="0" smtClean="0">
                <a:solidFill>
                  <a:srgbClr val="00B050"/>
                </a:solidFill>
              </a:rPr>
              <a:t> </a:t>
            </a:r>
            <a:r>
              <a:rPr lang="es-ES" sz="1600" dirty="0" err="1" smtClean="0">
                <a:solidFill>
                  <a:srgbClr val="00B050"/>
                </a:solidFill>
              </a:rPr>
              <a:t>programs</a:t>
            </a:r>
            <a:endParaRPr lang="es-ES" sz="1600" dirty="0" smtClean="0">
              <a:solidFill>
                <a:srgbClr val="00B050"/>
              </a:solidFill>
            </a:endParaRPr>
          </a:p>
          <a:p>
            <a:pPr marL="635000" lvl="1" indent="-177800" algn="just">
              <a:spcBef>
                <a:spcPts val="600"/>
              </a:spcBef>
              <a:buFont typeface="Calibri" pitchFamily="34" charset="0"/>
              <a:buChar char="&gt;"/>
            </a:pPr>
            <a:r>
              <a:rPr lang="es-ES" sz="1600" b="1" dirty="0" err="1" smtClean="0">
                <a:solidFill>
                  <a:srgbClr val="00B050"/>
                </a:solidFill>
              </a:rPr>
              <a:t>ICT’s</a:t>
            </a:r>
            <a:r>
              <a:rPr lang="es-ES" sz="1600" b="1" dirty="0" smtClean="0">
                <a:solidFill>
                  <a:srgbClr val="00B050"/>
                </a:solidFill>
              </a:rPr>
              <a:t>:  </a:t>
            </a:r>
            <a:r>
              <a:rPr lang="es-ES" sz="1600" dirty="0" smtClean="0">
                <a:solidFill>
                  <a:srgbClr val="00B050"/>
                </a:solidFill>
              </a:rPr>
              <a:t>Training and  </a:t>
            </a:r>
            <a:r>
              <a:rPr lang="es-ES" sz="1600" dirty="0" err="1" smtClean="0">
                <a:solidFill>
                  <a:srgbClr val="00B050"/>
                </a:solidFill>
              </a:rPr>
              <a:t>digitalization</a:t>
            </a:r>
            <a:r>
              <a:rPr lang="es-ES" sz="1600" dirty="0" smtClean="0">
                <a:solidFill>
                  <a:srgbClr val="00B050"/>
                </a:solidFill>
              </a:rPr>
              <a:t> </a:t>
            </a:r>
            <a:r>
              <a:rPr lang="es-ES" sz="1600" dirty="0" err="1" smtClean="0">
                <a:solidFill>
                  <a:srgbClr val="00B050"/>
                </a:solidFill>
              </a:rPr>
              <a:t>programs</a:t>
            </a:r>
            <a:endParaRPr lang="es-ES" sz="1600" dirty="0" smtClean="0">
              <a:solidFill>
                <a:srgbClr val="00B050"/>
              </a:solidFill>
            </a:endParaRPr>
          </a:p>
          <a:p>
            <a:pPr marL="635000" lvl="1" indent="-177800" algn="just">
              <a:spcBef>
                <a:spcPts val="600"/>
              </a:spcBef>
              <a:buFont typeface="Calibri" pitchFamily="34" charset="0"/>
              <a:buChar char="&gt;"/>
            </a:pPr>
            <a:r>
              <a:rPr lang="es-ES" sz="1600" b="1" dirty="0" smtClean="0">
                <a:solidFill>
                  <a:srgbClr val="00B050"/>
                </a:solidFill>
              </a:rPr>
              <a:t>INNOVATION: </a:t>
            </a:r>
            <a:r>
              <a:rPr lang="es-ES" sz="1600" dirty="0" err="1" smtClean="0">
                <a:solidFill>
                  <a:srgbClr val="00B050"/>
                </a:solidFill>
              </a:rPr>
              <a:t>Programs</a:t>
            </a:r>
            <a:r>
              <a:rPr lang="es-ES" sz="1600" dirty="0" smtClean="0">
                <a:solidFill>
                  <a:srgbClr val="00B050"/>
                </a:solidFill>
              </a:rPr>
              <a:t> </a:t>
            </a:r>
            <a:r>
              <a:rPr lang="es-ES" sz="1600" dirty="0" err="1" smtClean="0">
                <a:solidFill>
                  <a:srgbClr val="00B050"/>
                </a:solidFill>
              </a:rPr>
              <a:t>to</a:t>
            </a:r>
            <a:r>
              <a:rPr lang="es-ES" sz="1600" dirty="0" smtClean="0">
                <a:solidFill>
                  <a:srgbClr val="00B050"/>
                </a:solidFill>
              </a:rPr>
              <a:t> </a:t>
            </a:r>
            <a:r>
              <a:rPr lang="es-ES" sz="1600" dirty="0" err="1" smtClean="0">
                <a:solidFill>
                  <a:srgbClr val="00B050"/>
                </a:solidFill>
              </a:rPr>
              <a:t>support</a:t>
            </a:r>
            <a:r>
              <a:rPr lang="es-ES" sz="1600" dirty="0" smtClean="0">
                <a:solidFill>
                  <a:srgbClr val="00B050"/>
                </a:solidFill>
              </a:rPr>
              <a:t> </a:t>
            </a:r>
            <a:r>
              <a:rPr lang="es-ES" sz="1600" dirty="0" err="1" smtClean="0">
                <a:solidFill>
                  <a:srgbClr val="00B050"/>
                </a:solidFill>
              </a:rPr>
              <a:t>people</a:t>
            </a:r>
            <a:r>
              <a:rPr lang="es-ES" sz="1600" dirty="0" smtClean="0">
                <a:solidFill>
                  <a:srgbClr val="00B050"/>
                </a:solidFill>
              </a:rPr>
              <a:t> and </a:t>
            </a:r>
            <a:r>
              <a:rPr lang="es-ES" sz="1600" dirty="0" err="1" smtClean="0">
                <a:solidFill>
                  <a:srgbClr val="00B050"/>
                </a:solidFill>
              </a:rPr>
              <a:t>management</a:t>
            </a:r>
            <a:r>
              <a:rPr lang="es-ES" sz="1600" dirty="0" smtClean="0">
                <a:solidFill>
                  <a:srgbClr val="00B050"/>
                </a:solidFill>
              </a:rPr>
              <a:t> </a:t>
            </a:r>
          </a:p>
          <a:p>
            <a:pPr marL="635000" lvl="1" indent="-177800" algn="just">
              <a:spcBef>
                <a:spcPts val="600"/>
              </a:spcBef>
              <a:buFont typeface="Calibri" pitchFamily="34" charset="0"/>
              <a:buChar char="&gt;"/>
            </a:pPr>
            <a:r>
              <a:rPr lang="es-ES" sz="1600" b="1" dirty="0" smtClean="0">
                <a:solidFill>
                  <a:srgbClr val="00B050"/>
                </a:solidFill>
              </a:rPr>
              <a:t>FUNDING: </a:t>
            </a:r>
            <a:r>
              <a:rPr lang="es-ES" sz="1600" dirty="0" err="1" smtClean="0">
                <a:solidFill>
                  <a:srgbClr val="00B050"/>
                </a:solidFill>
              </a:rPr>
              <a:t>Loans</a:t>
            </a:r>
            <a:r>
              <a:rPr lang="es-ES" sz="1600" dirty="0" smtClean="0">
                <a:solidFill>
                  <a:srgbClr val="00B050"/>
                </a:solidFill>
              </a:rPr>
              <a:t>, </a:t>
            </a:r>
            <a:r>
              <a:rPr lang="es-ES" sz="1600" dirty="0" err="1" smtClean="0">
                <a:solidFill>
                  <a:srgbClr val="00B050"/>
                </a:solidFill>
              </a:rPr>
              <a:t>risk</a:t>
            </a:r>
            <a:r>
              <a:rPr lang="es-ES" sz="1600" dirty="0" smtClean="0">
                <a:solidFill>
                  <a:srgbClr val="00B050"/>
                </a:solidFill>
              </a:rPr>
              <a:t> capital</a:t>
            </a:r>
          </a:p>
        </p:txBody>
      </p:sp>
      <p:sp>
        <p:nvSpPr>
          <p:cNvPr id="23" name="22 Rectángulo"/>
          <p:cNvSpPr/>
          <p:nvPr/>
        </p:nvSpPr>
        <p:spPr>
          <a:xfrm>
            <a:off x="381000" y="1130300"/>
            <a:ext cx="8509000"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952500" y="1024235"/>
            <a:ext cx="7353300" cy="528350"/>
          </a:xfrm>
          <a:prstGeom prst="rect">
            <a:avLst/>
          </a:prstGeom>
        </p:spPr>
        <p:txBody>
          <a:bodyPr wrap="square">
            <a:spAutoFit/>
          </a:bodyPr>
          <a:lstStyle/>
          <a:p>
            <a:pPr marL="914400" lvl="1" indent="-457200" algn="ctr">
              <a:lnSpc>
                <a:spcPct val="150000"/>
              </a:lnSpc>
              <a:buSzPct val="100000"/>
            </a:pPr>
            <a:r>
              <a:rPr lang="es-ES" sz="2000" b="1" dirty="0">
                <a:cs typeface="Eurostile-Condensed"/>
              </a:rPr>
              <a:t>BASQUE SYSTEM OF SCIENCE TECH. AND INNOVATION</a:t>
            </a:r>
          </a:p>
        </p:txBody>
      </p:sp>
      <p:sp>
        <p:nvSpPr>
          <p:cNvPr id="25" name="24 Rectángulo"/>
          <p:cNvSpPr/>
          <p:nvPr/>
        </p:nvSpPr>
        <p:spPr>
          <a:xfrm>
            <a:off x="2146300" y="1701800"/>
            <a:ext cx="4559300" cy="571500"/>
          </a:xfrm>
          <a:prstGeom prst="rect">
            <a:avLst/>
          </a:prstGeom>
          <a:noFill/>
          <a:ln>
            <a:solidFill>
              <a:srgbClr val="DC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2171700" y="1663700"/>
            <a:ext cx="4584700" cy="646331"/>
          </a:xfrm>
          <a:prstGeom prst="rect">
            <a:avLst/>
          </a:prstGeom>
          <a:noFill/>
        </p:spPr>
        <p:txBody>
          <a:bodyPr wrap="square" rtlCol="0">
            <a:spAutoFit/>
          </a:bodyPr>
          <a:lstStyle/>
          <a:p>
            <a:pPr algn="ctr"/>
            <a:r>
              <a:rPr lang="es-ES" b="1" dirty="0" smtClean="0">
                <a:solidFill>
                  <a:srgbClr val="DC0019"/>
                </a:solidFill>
              </a:rPr>
              <a:t>SUBSYSTEM </a:t>
            </a:r>
          </a:p>
          <a:p>
            <a:pPr algn="ctr"/>
            <a:r>
              <a:rPr lang="es-ES" b="1" dirty="0" smtClean="0">
                <a:solidFill>
                  <a:srgbClr val="DC0019"/>
                </a:solidFill>
              </a:rPr>
              <a:t>TECHNOLOGY AND INN. POLICY</a:t>
            </a:r>
            <a:endParaRPr lang="es-ES" b="1" dirty="0">
              <a:solidFill>
                <a:srgbClr val="DC0019"/>
              </a:solidFill>
            </a:endParaRPr>
          </a:p>
        </p:txBody>
      </p:sp>
      <p:sp>
        <p:nvSpPr>
          <p:cNvPr id="2" name="Marcador de número de diapositiva 1"/>
          <p:cNvSpPr>
            <a:spLocks noGrp="1"/>
          </p:cNvSpPr>
          <p:nvPr>
            <p:ph type="sldNum" sz="quarter" idx="12"/>
          </p:nvPr>
        </p:nvSpPr>
        <p:spPr/>
        <p:txBody>
          <a:bodyPr/>
          <a:lstStyle/>
          <a:p>
            <a:fld id="{4B5D65D2-E5E0-4A80-AB45-28BDA2DD69DD}" type="slidenum">
              <a:rPr lang="ca-ES" smtClean="0"/>
              <a:pPr/>
              <a:t>9</a:t>
            </a:fld>
            <a:endParaRPr lang="ca-ES"/>
          </a:p>
        </p:txBody>
      </p:sp>
    </p:spTree>
    <p:extLst>
      <p:ext uri="{BB962C8B-B14F-4D97-AF65-F5344CB8AC3E}">
        <p14:creationId xmlns:p14="http://schemas.microsoft.com/office/powerpoint/2010/main" val="3647085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C3A39"/>
      </a:dk2>
      <a:lt2>
        <a:srgbClr val="F0F0F0"/>
      </a:lt2>
      <a:accent1>
        <a:srgbClr val="FFE929"/>
      </a:accent1>
      <a:accent2>
        <a:srgbClr val="000000"/>
      </a:accent2>
      <a:accent3>
        <a:srgbClr val="505050"/>
      </a:accent3>
      <a:accent4>
        <a:srgbClr val="7F7F7F"/>
      </a:accent4>
      <a:accent5>
        <a:srgbClr val="AAAAAA"/>
      </a:accent5>
      <a:accent6>
        <a:srgbClr val="DCDDDD"/>
      </a:accent6>
      <a:hlink>
        <a:srgbClr val="FFE929"/>
      </a:hlink>
      <a:folHlink>
        <a:srgbClr val="AAAA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895</TotalTime>
  <Words>1913</Words>
  <Application>Microsoft Office PowerPoint</Application>
  <PresentationFormat>Presentazione su schermo (4:3)</PresentationFormat>
  <Paragraphs>343</Paragraphs>
  <Slides>32</Slides>
  <Notes>1</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Office Theme</vt:lpstr>
      <vt:lpstr>Social Innovation Policies in the Basque Country </vt:lpstr>
      <vt:lpstr>Index</vt:lpstr>
      <vt:lpstr>Background-context</vt:lpstr>
      <vt:lpstr>Background-context</vt:lpstr>
      <vt:lpstr>Background-context</vt:lpstr>
      <vt:lpstr>Background-context</vt:lpstr>
      <vt:lpstr>Presentazione standard di PowerPoint</vt:lpstr>
      <vt:lpstr>Presentazione standard di PowerPoint</vt:lpstr>
      <vt:lpstr>Presentazione standard di PowerPoint</vt:lpstr>
      <vt:lpstr>BASQUE SCIENCE, TECH. AND INNOVATION NETWORK</vt:lpstr>
      <vt:lpstr>BASQUE SCIENCE, TECH. AND INNOVATION NETWORK</vt:lpstr>
      <vt:lpstr>BASQUE SCIENCE, TECH. AND INNOVATION NETWORK</vt:lpstr>
      <vt:lpstr>SOCIAL INNOVATION IN THE BASQUE COUNTRY</vt:lpstr>
      <vt:lpstr>SOCIAL INNOVATION IN THE BASQUE COUNTRY</vt:lpstr>
      <vt:lpstr>SOCIAL INNOVATION IN THE BASQUE COUNTRY</vt:lpstr>
      <vt:lpstr>SOCIAL INNOVATION IN THE BASQUE COUNTRY</vt:lpstr>
      <vt:lpstr>SOCIAL INNOVATION IN THE BASQUE COUNTRY</vt:lpstr>
      <vt:lpstr>SOCIAL INNOVATION IN THE BASQUE COUNTRY</vt:lpstr>
      <vt:lpstr>CONCLUSIONS</vt:lpstr>
      <vt:lpstr>Introducing the Social Innovation Community (SIC)</vt:lpstr>
      <vt:lpstr>Presentazione standard di PowerPoint</vt:lpstr>
      <vt:lpstr>Presentazione standard di PowerPoint</vt:lpstr>
      <vt:lpstr>How it works</vt:lpstr>
      <vt:lpstr>Presentazione standard di PowerPoint</vt:lpstr>
      <vt:lpstr>What we will do over the next three years</vt:lpstr>
      <vt:lpstr>What we will do over the next three years</vt:lpstr>
      <vt:lpstr>What we will do over the next three years</vt:lpstr>
      <vt:lpstr>The SIC Networks</vt:lpstr>
      <vt:lpstr>Presentazione standard di PowerPoint</vt:lpstr>
      <vt:lpstr>Presentazione standard di PowerPoint</vt:lpstr>
      <vt:lpstr>The SIC consortium</vt:lpstr>
      <vt:lpstr>Presentazione standard di PowerPoint</vt:lpstr>
    </vt:vector>
  </TitlesOfParts>
  <Company>Effusion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Lozana Rossenova</dc:creator>
  <cp:lastModifiedBy>Cubo</cp:lastModifiedBy>
  <cp:revision>72</cp:revision>
  <dcterms:created xsi:type="dcterms:W3CDTF">2016-07-04T14:22:13Z</dcterms:created>
  <dcterms:modified xsi:type="dcterms:W3CDTF">2017-06-29T10:41:22Z</dcterms:modified>
</cp:coreProperties>
</file>